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76" r:id="rId3"/>
    <p:sldId id="263" r:id="rId4"/>
    <p:sldId id="265" r:id="rId5"/>
    <p:sldId id="266" r:id="rId6"/>
    <p:sldId id="264" r:id="rId7"/>
    <p:sldId id="267" r:id="rId8"/>
    <p:sldId id="268" r:id="rId9"/>
    <p:sldId id="269" r:id="rId10"/>
    <p:sldId id="270" r:id="rId11"/>
    <p:sldId id="271" r:id="rId12"/>
    <p:sldId id="272" r:id="rId13"/>
    <p:sldId id="273" r:id="rId14"/>
    <p:sldId id="274" r:id="rId15"/>
    <p:sldId id="282" r:id="rId16"/>
    <p:sldId id="283" r:id="rId17"/>
    <p:sldId id="284" r:id="rId18"/>
    <p:sldId id="285" r:id="rId19"/>
    <p:sldId id="277" r:id="rId20"/>
    <p:sldId id="286" r:id="rId21"/>
    <p:sldId id="287" r:id="rId22"/>
    <p:sldId id="275"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2" autoAdjust="0"/>
  </p:normalViewPr>
  <p:slideViewPr>
    <p:cSldViewPr>
      <p:cViewPr>
        <p:scale>
          <a:sx n="60" d="100"/>
          <a:sy n="60" d="100"/>
        </p:scale>
        <p:origin x="-143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DF458-D25E-4269-9413-FD89A0A2B4A4}" type="datetimeFigureOut">
              <a:rPr lang="cs-CZ" smtClean="0"/>
              <a:t>26.2.2024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8CB69-5925-4DD2-92C8-558C25AF6DE9}" type="slidenum">
              <a:rPr lang="cs-CZ" smtClean="0"/>
              <a:t>‹#›</a:t>
            </a:fld>
            <a:endParaRPr lang="cs-CZ"/>
          </a:p>
        </p:txBody>
      </p:sp>
    </p:spTree>
    <p:extLst>
      <p:ext uri="{BB962C8B-B14F-4D97-AF65-F5344CB8AC3E}">
        <p14:creationId xmlns:p14="http://schemas.microsoft.com/office/powerpoint/2010/main" val="316912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4B8CB69-5925-4DD2-92C8-558C25AF6DE9}" type="slidenum">
              <a:rPr lang="cs-CZ" smtClean="0"/>
              <a:t>1</a:t>
            </a:fld>
            <a:endParaRPr lang="cs-CZ"/>
          </a:p>
        </p:txBody>
      </p:sp>
    </p:spTree>
    <p:extLst>
      <p:ext uri="{BB962C8B-B14F-4D97-AF65-F5344CB8AC3E}">
        <p14:creationId xmlns:p14="http://schemas.microsoft.com/office/powerpoint/2010/main" val="89510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4B8CB69-5925-4DD2-92C8-558C25AF6DE9}" type="slidenum">
              <a:rPr lang="cs-CZ" smtClean="0"/>
              <a:t>2</a:t>
            </a:fld>
            <a:endParaRPr lang="cs-CZ"/>
          </a:p>
        </p:txBody>
      </p:sp>
    </p:spTree>
    <p:extLst>
      <p:ext uri="{BB962C8B-B14F-4D97-AF65-F5344CB8AC3E}">
        <p14:creationId xmlns:p14="http://schemas.microsoft.com/office/powerpoint/2010/main" val="89510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30" name="Date Placeholder 29"/>
          <p:cNvSpPr>
            <a:spLocks noGrp="1"/>
          </p:cNvSpPr>
          <p:nvPr>
            <p:ph type="dt" sz="half" idx="10"/>
          </p:nvPr>
        </p:nvSpPr>
        <p:spPr/>
        <p:txBody>
          <a:bodyPr/>
          <a:lstStyle/>
          <a:p>
            <a:r>
              <a:rPr lang="cs-CZ" dirty="0" smtClean="0"/>
              <a:t>22.2.2024 - Seč u Blovic</a:t>
            </a:r>
            <a:endParaRPr lang="cs-CZ" dirty="0"/>
          </a:p>
        </p:txBody>
      </p:sp>
      <p:sp>
        <p:nvSpPr>
          <p:cNvPr id="19" name="Footer Placeholder 18"/>
          <p:cNvSpPr>
            <a:spLocks noGrp="1"/>
          </p:cNvSpPr>
          <p:nvPr>
            <p:ph type="ftr" sz="quarter" idx="11"/>
          </p:nvPr>
        </p:nvSpPr>
        <p:spPr/>
        <p:txBody>
          <a:bodyPr/>
          <a:lstStyle/>
          <a:p>
            <a:endParaRPr lang="cs-CZ"/>
          </a:p>
        </p:txBody>
      </p:sp>
      <p:sp>
        <p:nvSpPr>
          <p:cNvPr id="27" name="Slide Number Placeholder 26"/>
          <p:cNvSpPr>
            <a:spLocks noGrp="1"/>
          </p:cNvSpPr>
          <p:nvPr>
            <p:ph type="sldNum" sz="quarter" idx="12"/>
          </p:nvPr>
        </p:nvSpPr>
        <p:spPr/>
        <p:txBody>
          <a:bodyPr/>
          <a:lstStyle/>
          <a:p>
            <a:fld id="{DF7DBAFF-F509-495C-934F-97FE8F889727}"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r>
              <a:rPr lang="cs-CZ" dirty="0" smtClean="0"/>
              <a:t>22.2.2024 - Seč u Blovic</a:t>
            </a:r>
            <a:endParaRPr lang="cs-CZ"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r>
              <a:rPr lang="cs-CZ" dirty="0" smtClean="0"/>
              <a:t>22.2.2024 - Seč u Blovic</a:t>
            </a:r>
            <a:endParaRPr lang="cs-CZ"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Content Placeholder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r>
              <a:rPr lang="cs-CZ" dirty="0" smtClean="0"/>
              <a:t>22.2.2024 - Seč u Blovic</a:t>
            </a:r>
            <a:endParaRPr lang="cs-CZ"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p>
            <a:r>
              <a:rPr lang="cs-CZ" dirty="0" smtClean="0"/>
              <a:t>22.2.2024 - Seč u Blovic</a:t>
            </a:r>
            <a:endParaRPr lang="cs-CZ"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7DBAFF-F509-495C-934F-97FE8F889727}"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cs-CZ" smtClean="0"/>
              <a:t>Kliknutím lze upravit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r>
              <a:rPr lang="cs-CZ" dirty="0" smtClean="0"/>
              <a:t>22.2.2024 - Seč u Blovic</a:t>
            </a:r>
            <a:endParaRPr lang="cs-CZ"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p>
            <a:r>
              <a:rPr lang="cs-CZ" dirty="0" smtClean="0"/>
              <a:t>22.2.2024 - Seč u Blovic</a:t>
            </a:r>
            <a:endParaRPr lang="cs-CZ" dirty="0"/>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Date Placeholder 2"/>
          <p:cNvSpPr>
            <a:spLocks noGrp="1"/>
          </p:cNvSpPr>
          <p:nvPr>
            <p:ph type="dt" sz="half" idx="10"/>
          </p:nvPr>
        </p:nvSpPr>
        <p:spPr/>
        <p:txBody>
          <a:bodyPr/>
          <a:lstStyle/>
          <a:p>
            <a:r>
              <a:rPr lang="cs-CZ" dirty="0" smtClean="0"/>
              <a:t>22.2.2024 - Seč u Blovic</a:t>
            </a:r>
            <a:endParaRPr lang="cs-CZ" dirty="0"/>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dirty="0" smtClean="0"/>
              <a:t>22.2.2024 - Seč u Blovic</a:t>
            </a:r>
            <a:endParaRPr lang="cs-CZ" dirty="0"/>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r>
              <a:rPr lang="cs-CZ" dirty="0" smtClean="0"/>
              <a:t>22.2.2024 - Seč u Blovic</a:t>
            </a:r>
            <a:endParaRPr lang="cs-CZ"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7DBAFF-F509-495C-934F-97FE8F889727}"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Kliknutím lze upravit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Date Placeholder 4"/>
          <p:cNvSpPr>
            <a:spLocks noGrp="1"/>
          </p:cNvSpPr>
          <p:nvPr>
            <p:ph type="dt" sz="half" idx="10"/>
          </p:nvPr>
        </p:nvSpPr>
        <p:spPr/>
        <p:txBody>
          <a:bodyPr/>
          <a:lstStyle/>
          <a:p>
            <a:r>
              <a:rPr lang="cs-CZ" dirty="0" smtClean="0"/>
              <a:t>22.2.2024 - Seč u Blovic</a:t>
            </a:r>
            <a:endParaRPr lang="cs-CZ"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8077200" y="6356350"/>
            <a:ext cx="609600" cy="365125"/>
          </a:xfrm>
        </p:spPr>
        <p:txBody>
          <a:bodyPr/>
          <a:lstStyle/>
          <a:p>
            <a:fld id="{DF7DBAFF-F509-495C-934F-97FE8F889727}" type="slidenum">
              <a:rPr lang="cs-CZ" smtClean="0"/>
              <a:t>‹#›</a:t>
            </a:fld>
            <a:endParaRPr lang="cs-C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Kliknutím na ikonu přidáte obrázek.</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Kliknutím lze upravit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cs-CZ" dirty="0" smtClean="0"/>
              <a:t>22.2.2024 - Seč u Blovic</a:t>
            </a:r>
            <a:endParaRPr lang="cs-CZ"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7DBAFF-F509-495C-934F-97FE8F889727}" type="slidenum">
              <a:rPr lang="cs-CZ" smtClean="0"/>
              <a:t>‹#›</a:t>
            </a:fld>
            <a:endParaRPr lang="cs-C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hlidacstatu.cz/data/Detail/veklep/ALBSCX7LJFVL"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png"/><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628800"/>
            <a:ext cx="8003232" cy="4157816"/>
          </a:xfrm>
        </p:spPr>
        <p:txBody>
          <a:bodyPr>
            <a:normAutofit/>
          </a:bodyPr>
          <a:lstStyle/>
          <a:p>
            <a:pPr>
              <a:buClr>
                <a:schemeClr val="accent4">
                  <a:lumMod val="50000"/>
                </a:schemeClr>
              </a:buClr>
              <a:buFont typeface="Wingdings" panose="05000000000000000000" pitchFamily="2" charset="2"/>
              <a:buChar char="Ø"/>
            </a:pPr>
            <a:r>
              <a:rPr lang="cs-CZ" sz="3600" b="1" dirty="0" smtClean="0"/>
              <a:t>Setkání plzeňských </a:t>
            </a:r>
            <a:r>
              <a:rPr lang="cs-CZ" sz="3600" b="1" dirty="0"/>
              <a:t>myslivců </a:t>
            </a:r>
            <a:r>
              <a:rPr lang="cs-CZ" sz="3600" b="1" dirty="0" smtClean="0"/>
              <a:t>a hostů k </a:t>
            </a:r>
            <a:r>
              <a:rPr lang="cs-CZ" sz="3600" b="1" dirty="0"/>
              <a:t>novele zákona o </a:t>
            </a:r>
            <a:r>
              <a:rPr lang="cs-CZ" sz="3600" b="1" dirty="0" smtClean="0"/>
              <a:t>myslivosti předložené </a:t>
            </a:r>
            <a:r>
              <a:rPr lang="cs-CZ" sz="3600" b="1" dirty="0" err="1" smtClean="0"/>
              <a:t>MZe</a:t>
            </a:r>
            <a:r>
              <a:rPr lang="cs-CZ" sz="3600" b="1" dirty="0" smtClean="0"/>
              <a:t> ČR</a:t>
            </a:r>
            <a:endParaRPr lang="cs-CZ" sz="3600" b="1" dirty="0"/>
          </a:p>
          <a:p>
            <a:pPr>
              <a:buClr>
                <a:schemeClr val="accent4">
                  <a:lumMod val="50000"/>
                </a:schemeClr>
              </a:buClr>
              <a:buFont typeface="Wingdings" panose="05000000000000000000" pitchFamily="2" charset="2"/>
              <a:buChar char="Ø"/>
            </a:pPr>
            <a:r>
              <a:rPr lang="cs-CZ" sz="3600" b="1" dirty="0" smtClean="0"/>
              <a:t>meziresortnímu připomínkovému řízení</a:t>
            </a:r>
            <a:endParaRPr lang="cs-CZ" sz="3600" b="1" dirty="0"/>
          </a:p>
          <a:p>
            <a:pPr>
              <a:buClr>
                <a:schemeClr val="accent4">
                  <a:lumMod val="50000"/>
                </a:schemeClr>
              </a:buClr>
              <a:buFont typeface="Wingdings" panose="05000000000000000000" pitchFamily="2" charset="2"/>
              <a:buChar char="Ø"/>
            </a:pPr>
            <a:r>
              <a:rPr lang="cs-CZ" sz="3600" dirty="0">
                <a:hlinkClick r:id="rId5"/>
              </a:rPr>
              <a:t>https://</a:t>
            </a:r>
            <a:r>
              <a:rPr lang="cs-CZ" sz="3600" dirty="0" smtClean="0">
                <a:hlinkClick r:id="rId5"/>
              </a:rPr>
              <a:t>www.hlidacstatu.cz/data/Detail/veklep/ALBSCX7LJFVL</a:t>
            </a:r>
            <a:r>
              <a:rPr lang="cs-CZ" sz="3600" dirty="0" smtClean="0"/>
              <a:t> </a:t>
            </a:r>
            <a:endParaRPr lang="cs-CZ" dirty="0"/>
          </a:p>
        </p:txBody>
      </p:sp>
      <p:sp>
        <p:nvSpPr>
          <p:cNvPr id="5" name="Obdélník 4"/>
          <p:cNvSpPr/>
          <p:nvPr/>
        </p:nvSpPr>
        <p:spPr>
          <a:xfrm>
            <a:off x="283008" y="475032"/>
            <a:ext cx="8676658" cy="830997"/>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800" b="1" cap="none" spc="0" dirty="0">
                <a:ln/>
                <a:solidFill>
                  <a:schemeClr val="accent4">
                    <a:lumMod val="75000"/>
                  </a:schemeClr>
                </a:solidFill>
                <a:effectLst/>
              </a:rPr>
              <a:t>Novela zákona o myslivosti</a:t>
            </a:r>
          </a:p>
        </p:txBody>
      </p:sp>
      <p:sp>
        <p:nvSpPr>
          <p:cNvPr id="7" name="Zástupný symbol pro datum 6"/>
          <p:cNvSpPr>
            <a:spLocks noGrp="1"/>
          </p:cNvSpPr>
          <p:nvPr>
            <p:ph type="dt" sz="half" idx="10"/>
          </p:nvPr>
        </p:nvSpPr>
        <p:spPr>
          <a:xfrm>
            <a:off x="539552" y="6381328"/>
            <a:ext cx="2133600" cy="365125"/>
          </a:xfrm>
        </p:spPr>
        <p:txBody>
          <a:bodyPr/>
          <a:lstStyle/>
          <a:p>
            <a:r>
              <a:rPr lang="cs-CZ" dirty="0" smtClean="0"/>
              <a:t>22.2.2024 - Seč u Blovic</a:t>
            </a:r>
            <a:endParaRPr lang="cs-CZ" dirty="0"/>
          </a:p>
        </p:txBody>
      </p:sp>
      <p:graphicFrame>
        <p:nvGraphicFramePr>
          <p:cNvPr id="9" name="Objekt 8"/>
          <p:cNvGraphicFramePr>
            <a:graphicFrameLocks noChangeAspect="1"/>
          </p:cNvGraphicFramePr>
          <p:nvPr>
            <p:extLst>
              <p:ext uri="{D42A27DB-BD31-4B8C-83A1-F6EECF244321}">
                <p14:modId xmlns:p14="http://schemas.microsoft.com/office/powerpoint/2010/main" val="1912798697"/>
              </p:ext>
            </p:extLst>
          </p:nvPr>
        </p:nvGraphicFramePr>
        <p:xfrm>
          <a:off x="8220822" y="5517232"/>
          <a:ext cx="762000" cy="936625"/>
        </p:xfrm>
        <a:graphic>
          <a:graphicData uri="http://schemas.openxmlformats.org/presentationml/2006/ole">
            <mc:AlternateContent xmlns:mc="http://schemas.openxmlformats.org/markup-compatibility/2006">
              <mc:Choice xmlns:v="urn:schemas-microsoft-com:vml" Requires="v">
                <p:oleObj spid="_x0000_s3098" r:id="rId6" imgW="762066" imgH="937341" progId="">
                  <p:embed/>
                </p:oleObj>
              </mc:Choice>
              <mc:Fallback>
                <p:oleObj r:id="rId6" imgW="762066" imgH="937341" progId="">
                  <p:embed/>
                  <p:pic>
                    <p:nvPicPr>
                      <p:cNvPr id="0" name="Objek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822" y="5517232"/>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Zástupný symbol pro číslo snímku 9"/>
          <p:cNvSpPr>
            <a:spLocks noGrp="1"/>
          </p:cNvSpPr>
          <p:nvPr>
            <p:ph type="sldNum" sz="quarter" idx="12"/>
          </p:nvPr>
        </p:nvSpPr>
        <p:spPr/>
        <p:txBody>
          <a:bodyPr/>
          <a:lstStyle/>
          <a:p>
            <a:fld id="{DF7DBAFF-F509-495C-934F-97FE8F889727}" type="slidenum">
              <a:rPr lang="cs-CZ" smtClean="0"/>
              <a:t>1</a:t>
            </a:fld>
            <a:endParaRPr lang="cs-CZ"/>
          </a:p>
        </p:txBody>
      </p:sp>
    </p:spTree>
    <p:extLst>
      <p:ext uri="{BB962C8B-B14F-4D97-AF65-F5344CB8AC3E}">
        <p14:creationId xmlns:p14="http://schemas.microsoft.com/office/powerpoint/2010/main" val="3810644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032448"/>
          </a:xfrm>
        </p:spPr>
        <p:txBody>
          <a:bodyPr>
            <a:normAutofit lnSpcReduction="10000"/>
          </a:bodyPr>
          <a:lstStyle/>
          <a:p>
            <a:pPr>
              <a:lnSpc>
                <a:spcPct val="115000"/>
              </a:lnSpc>
              <a:spcAft>
                <a:spcPts val="600"/>
              </a:spcAft>
              <a:buClr>
                <a:schemeClr val="accent4">
                  <a:lumMod val="50000"/>
                </a:schemeClr>
              </a:buClr>
              <a:buFont typeface="Wingdings" panose="05000000000000000000" pitchFamily="2" charset="2"/>
              <a:buChar char="Ø"/>
            </a:pPr>
            <a:r>
              <a:rPr lang="cs-CZ" sz="1600" b="1" dirty="0">
                <a:latin typeface="Times New Roman"/>
                <a:ea typeface="Times New Roman"/>
                <a:cs typeface="Times New Roman"/>
              </a:rPr>
              <a:t>§ 30:</a:t>
            </a:r>
            <a:r>
              <a:rPr lang="cs-CZ" sz="1600" dirty="0">
                <a:latin typeface="Times New Roman"/>
                <a:ea typeface="Times New Roman"/>
                <a:cs typeface="Times New Roman"/>
              </a:rPr>
              <a:t> Ponechat stávající paragrafové znění zákona č. 449/2002 Sb.</a:t>
            </a:r>
            <a:br>
              <a:rPr lang="cs-CZ" sz="1600" dirty="0">
                <a:latin typeface="Times New Roman"/>
                <a:ea typeface="Times New Roman"/>
                <a:cs typeface="Times New Roman"/>
              </a:rPr>
            </a:br>
            <a:r>
              <a:rPr lang="cs-CZ" sz="1600" dirty="0">
                <a:latin typeface="Times New Roman"/>
                <a:ea typeface="Times New Roman"/>
                <a:cs typeface="Times New Roman"/>
              </a:rPr>
              <a:t>Celorepublikový průměr výrazně znevýhodní uživatele honiteb v polních honitbách a na straně druhé nájemné za přičleněné pozemky v lesních honitbách bude významně poníženo. Stát stanovuje cenu honebních pozemků bez jakéhokoliv přihlédnutí k podmínkám v jednotlivých regionech.</a:t>
            </a:r>
            <a:endParaRPr lang="cs-CZ" sz="1400" dirty="0">
              <a:latin typeface="Calibri"/>
              <a:ea typeface="Calibri"/>
              <a:cs typeface="Times New Roman"/>
            </a:endParaRPr>
          </a:p>
          <a:p>
            <a:pPr>
              <a:lnSpc>
                <a:spcPct val="115000"/>
              </a:lnSpc>
              <a:spcAft>
                <a:spcPts val="600"/>
              </a:spcAft>
              <a:buClr>
                <a:schemeClr val="accent4">
                  <a:lumMod val="50000"/>
                </a:schemeClr>
              </a:buClr>
              <a:buFont typeface="Wingdings" panose="05000000000000000000" pitchFamily="2" charset="2"/>
              <a:buChar char="Ø"/>
            </a:pPr>
            <a:r>
              <a:rPr lang="cs-CZ" sz="1600" b="1" dirty="0">
                <a:latin typeface="Times New Roman"/>
                <a:ea typeface="Times New Roman"/>
                <a:cs typeface="Times New Roman"/>
              </a:rPr>
              <a:t>§ 31 odst. 4:</a:t>
            </a:r>
            <a:r>
              <a:rPr lang="cs-CZ" sz="1600" dirty="0">
                <a:latin typeface="Times New Roman"/>
                <a:ea typeface="Times New Roman"/>
                <a:cs typeface="Times New Roman"/>
              </a:rPr>
              <a:t> Umožnění permanentních změn honiteb. </a:t>
            </a:r>
            <a:br>
              <a:rPr lang="cs-CZ" sz="1600" dirty="0">
                <a:latin typeface="Times New Roman"/>
                <a:ea typeface="Times New Roman"/>
                <a:cs typeface="Times New Roman"/>
              </a:rPr>
            </a:br>
            <a:r>
              <a:rPr lang="cs-CZ" sz="1600" dirty="0">
                <a:latin typeface="Times New Roman"/>
                <a:ea typeface="Times New Roman"/>
                <a:cs typeface="Times New Roman"/>
              </a:rPr>
              <a:t>Považováno za vytváření nestabilní situace v mysliveckém hospodaření.</a:t>
            </a:r>
            <a:endParaRPr lang="cs-CZ" sz="1400" dirty="0">
              <a:latin typeface="Calibri"/>
              <a:ea typeface="Calibri"/>
              <a:cs typeface="Times New Roman"/>
            </a:endParaRPr>
          </a:p>
          <a:p>
            <a:pPr>
              <a:lnSpc>
                <a:spcPct val="115000"/>
              </a:lnSpc>
              <a:spcAft>
                <a:spcPts val="600"/>
              </a:spcAft>
              <a:buClr>
                <a:schemeClr val="accent4">
                  <a:lumMod val="50000"/>
                </a:schemeClr>
              </a:buClr>
              <a:buFont typeface="Wingdings" panose="05000000000000000000" pitchFamily="2" charset="2"/>
              <a:buChar char="Ø"/>
            </a:pPr>
            <a:r>
              <a:rPr lang="cs-CZ" sz="1600" b="1" u="sng" dirty="0">
                <a:latin typeface="Times New Roman"/>
                <a:ea typeface="Times New Roman"/>
                <a:cs typeface="Times New Roman"/>
              </a:rPr>
              <a:t>§ 36a: Povinné umožnění lovu vlastníkům pozemků v uznaných honitbách.</a:t>
            </a:r>
            <a:r>
              <a:rPr lang="cs-CZ" sz="1600" u="sng" dirty="0">
                <a:latin typeface="Times New Roman"/>
                <a:ea typeface="Times New Roman"/>
                <a:cs typeface="Times New Roman"/>
              </a:rPr>
              <a:t> </a:t>
            </a:r>
            <a:br>
              <a:rPr lang="cs-CZ" sz="1600" u="sng" dirty="0">
                <a:latin typeface="Times New Roman"/>
                <a:ea typeface="Times New Roman"/>
                <a:cs typeface="Times New Roman"/>
              </a:rPr>
            </a:br>
            <a:r>
              <a:rPr lang="cs-CZ" sz="1600" dirty="0">
                <a:latin typeface="Times New Roman"/>
                <a:ea typeface="Times New Roman"/>
                <a:cs typeface="Times New Roman"/>
              </a:rPr>
              <a:t>Považováno za nesystémový přístup narušující jak odpovědnost uživatelů honiteb za problémy spojené s mysliveckým hospodařením, neboť takovéto „</a:t>
            </a:r>
            <a:r>
              <a:rPr lang="cs-CZ" sz="1600" dirty="0" err="1">
                <a:latin typeface="Times New Roman"/>
                <a:ea typeface="Times New Roman"/>
                <a:cs typeface="Times New Roman"/>
              </a:rPr>
              <a:t>nadelegované</a:t>
            </a:r>
            <a:r>
              <a:rPr lang="cs-CZ" sz="1600" dirty="0">
                <a:latin typeface="Times New Roman"/>
                <a:ea typeface="Times New Roman"/>
                <a:cs typeface="Times New Roman"/>
              </a:rPr>
              <a:t>“ lovící osoby nejsou zákonně odpovědny za své konání v honitbě, tak takovýto přístup má negativní vliv na mezilidské vztahy mezi řádnými členy uživatele honitby se stanovenými odpovědnostmi a „</a:t>
            </a:r>
            <a:r>
              <a:rPr lang="cs-CZ" sz="1600" dirty="0" err="1">
                <a:latin typeface="Times New Roman"/>
                <a:ea typeface="Times New Roman"/>
                <a:cs typeface="Times New Roman"/>
              </a:rPr>
              <a:t>nadelegovanými</a:t>
            </a:r>
            <a:r>
              <a:rPr lang="cs-CZ" sz="1600" dirty="0">
                <a:latin typeface="Times New Roman"/>
                <a:ea typeface="Times New Roman"/>
                <a:cs typeface="Times New Roman"/>
              </a:rPr>
              <a:t>“ lovícími osobami bez jakýchkoliv zákonných odpovědností za své konání.</a:t>
            </a:r>
            <a:endParaRPr lang="cs-CZ" sz="1400" dirty="0">
              <a:latin typeface="Calibri"/>
              <a:ea typeface="Calibri"/>
              <a:cs typeface="Times New Roman"/>
            </a:endParaRPr>
          </a:p>
          <a:p>
            <a:pPr marL="0" indent="0">
              <a:buNone/>
            </a:pPr>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8" name="Zástupný symbol pro číslo snímku 7"/>
          <p:cNvSpPr>
            <a:spLocks noGrp="1"/>
          </p:cNvSpPr>
          <p:nvPr>
            <p:ph type="sldNum" sz="quarter" idx="12"/>
          </p:nvPr>
        </p:nvSpPr>
        <p:spPr/>
        <p:txBody>
          <a:bodyPr/>
          <a:lstStyle/>
          <a:p>
            <a:fld id="{DF7DBAFF-F509-495C-934F-97FE8F889727}" type="slidenum">
              <a:rPr lang="cs-CZ" smtClean="0"/>
              <a:t>10</a:t>
            </a:fld>
            <a:endParaRPr lang="cs-CZ"/>
          </a:p>
        </p:txBody>
      </p:sp>
      <p:graphicFrame>
        <p:nvGraphicFramePr>
          <p:cNvPr id="9" name="Objekt 8"/>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9239"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0296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032448"/>
          </a:xfrm>
        </p:spPr>
        <p:txBody>
          <a:bodyPr>
            <a:normAutofit lnSpcReduction="10000"/>
          </a:bodyPr>
          <a:lstStyle/>
          <a:p>
            <a:pPr>
              <a:lnSpc>
                <a:spcPct val="115000"/>
              </a:lnSpc>
              <a:spcAft>
                <a:spcPts val="600"/>
              </a:spcAft>
              <a:buClr>
                <a:schemeClr val="accent4">
                  <a:lumMod val="50000"/>
                </a:schemeClr>
              </a:buClr>
              <a:buFont typeface="Wingdings" panose="05000000000000000000" pitchFamily="2" charset="2"/>
              <a:buChar char="Ø"/>
            </a:pPr>
            <a:r>
              <a:rPr lang="cs-CZ" sz="1600" b="1" dirty="0">
                <a:latin typeface="Times New Roman"/>
                <a:ea typeface="Times New Roman"/>
                <a:cs typeface="Times New Roman"/>
              </a:rPr>
              <a:t>§ 36 až 37: Myslivecké plánování. </a:t>
            </a:r>
            <a:r>
              <a:rPr lang="cs-CZ" sz="1600" dirty="0">
                <a:latin typeface="Times New Roman"/>
                <a:ea typeface="Times New Roman"/>
                <a:cs typeface="Times New Roman"/>
              </a:rPr>
              <a:t>Nebylo dostatečně projednáno se zainteresovanými účastníky pracovní skupiny pro přípravu novely zákona o myslivosti. Účastníci byli postaveni před hotovou věc s tím, „že to tak bude“ a že celý systém bude rozpracován až v prováděcí vyhlášce. Ve vztahu k různorodosti přírodních podmínek, specifik lokálního zemědělského a lesnického hospodaření a dopředu neodhadnutelným klimatickým změnám se nelze ztotožnit s principy, že plány mysliveckého hospodaření budou vycházet z až třech let starých lesnických inventarizací a územních vzdáleností zjištěných atributů působení zvěře na prostředí, přesahující vzdálenosti až desítky kilometrů od konkrétních honiteb, když se jedná o usměrňování teritoriálních druhů a populací zvěře. To je naprosto nepřijatelné, zvláště když </a:t>
            </a:r>
            <a:r>
              <a:rPr lang="cs-CZ" sz="1600" b="1" dirty="0">
                <a:latin typeface="Times New Roman"/>
                <a:ea typeface="Times New Roman"/>
                <a:cs typeface="Times New Roman"/>
              </a:rPr>
              <a:t>samotné plány nebude stanovovat státní správa v rámci správního řízení s možností podání protestu. </a:t>
            </a:r>
            <a:r>
              <a:rPr lang="cs-CZ" sz="1600" dirty="0">
                <a:latin typeface="Times New Roman"/>
                <a:ea typeface="Times New Roman"/>
                <a:cs typeface="Times New Roman"/>
              </a:rPr>
              <a:t>Takovéto plány budou stanovovány pověřenou organizací bez jakékoliv odpovědnosti ke státní správě, mimo správní řízení a bez možnosti využití opravných prostředků dotčených subjektů proti závadným závěrům. Takovéto principy řízení činnosti dosahují až totalitních prvků.</a:t>
            </a:r>
            <a:endParaRPr lang="cs-CZ" sz="1400" dirty="0">
              <a:latin typeface="Calibri"/>
              <a:ea typeface="Calibri"/>
              <a:cs typeface="Times New Roman"/>
            </a:endParaRPr>
          </a:p>
          <a:p>
            <a:pPr marL="0" indent="0">
              <a:buNone/>
            </a:pPr>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11</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0263"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9822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032448"/>
          </a:xfrm>
        </p:spPr>
        <p:txBody>
          <a:bodyPr>
            <a:normAutofit/>
          </a:bodyPr>
          <a:lstStyle/>
          <a:p>
            <a:pPr>
              <a:buClr>
                <a:schemeClr val="accent4">
                  <a:lumMod val="50000"/>
                </a:schemeClr>
              </a:buClr>
              <a:buFont typeface="Wingdings" panose="05000000000000000000" pitchFamily="2" charset="2"/>
              <a:buChar char="Ø"/>
            </a:pPr>
            <a:r>
              <a:rPr lang="cs-CZ" sz="1600" b="1" dirty="0"/>
              <a:t>§ 38 až 38a:</a:t>
            </a:r>
            <a:r>
              <a:rPr lang="cs-CZ" sz="1600" dirty="0"/>
              <a:t> Zavedení nového informačního systému myslivosti. </a:t>
            </a:r>
            <a:br>
              <a:rPr lang="cs-CZ" sz="1600" dirty="0"/>
            </a:br>
            <a:r>
              <a:rPr lang="cs-CZ" sz="1600" dirty="0" smtClean="0"/>
              <a:t>Názorný </a:t>
            </a:r>
            <a:r>
              <a:rPr lang="cs-CZ" sz="1600" dirty="0"/>
              <a:t>příklad zavádění nových agend v myslivosti. Tyto nové agendy si nejenom vyžádají zvýšené personální pokrytí, ale samozřejmě i návazně vydání dalších mandatorních nákladů na jeho zřízení a následné provozování</a:t>
            </a:r>
            <a:r>
              <a:rPr lang="cs-CZ" sz="1600" dirty="0" smtClean="0"/>
              <a:t>. </a:t>
            </a:r>
            <a:br>
              <a:rPr lang="cs-CZ" sz="1600" dirty="0" smtClean="0"/>
            </a:br>
            <a:r>
              <a:rPr lang="cs-CZ" sz="1600" dirty="0" smtClean="0"/>
              <a:t/>
            </a:r>
            <a:br>
              <a:rPr lang="cs-CZ" sz="1600" dirty="0" smtClean="0"/>
            </a:br>
            <a:r>
              <a:rPr lang="cs-CZ" sz="1600" dirty="0" smtClean="0"/>
              <a:t>V </a:t>
            </a:r>
            <a:r>
              <a:rPr lang="cs-CZ" sz="1600" dirty="0"/>
              <a:t>důvodové zprávě není tato skutečnost zviditelněna a dostatečně vysvětlena a je zamlžena pouze odkazem na čl. 7 důvodové zprávy. </a:t>
            </a:r>
            <a:r>
              <a:rPr lang="cs-CZ" sz="1600" dirty="0" smtClean="0"/>
              <a:t/>
            </a:r>
            <a:br>
              <a:rPr lang="cs-CZ" sz="1600" dirty="0" smtClean="0"/>
            </a:br>
            <a:r>
              <a:rPr lang="cs-CZ" sz="1600" dirty="0" smtClean="0"/>
              <a:t/>
            </a:r>
            <a:br>
              <a:rPr lang="cs-CZ" sz="1600" dirty="0" smtClean="0"/>
            </a:br>
            <a:r>
              <a:rPr lang="cs-CZ" sz="1600" dirty="0" smtClean="0"/>
              <a:t>Je nezbytné</a:t>
            </a:r>
            <a:r>
              <a:rPr lang="cs-CZ" sz="1600" dirty="0"/>
              <a:t>, aby všechny </a:t>
            </a:r>
            <a:r>
              <a:rPr lang="cs-CZ" sz="1600" dirty="0" smtClean="0"/>
              <a:t>výdaje </a:t>
            </a:r>
            <a:r>
              <a:rPr lang="cs-CZ" sz="1600" dirty="0"/>
              <a:t>státu na zajišťování </a:t>
            </a:r>
            <a:r>
              <a:rPr lang="cs-CZ" sz="1600" dirty="0" smtClean="0"/>
              <a:t>myslivosti, které </a:t>
            </a:r>
            <a:r>
              <a:rPr lang="cs-CZ" sz="1600" dirty="0"/>
              <a:t>budou vyplývat z právní úpravy myslivosti, byly naprosto transparentní a byly známy již v úvodní části projednávaných legislativních změn zákona o myslivosti</a:t>
            </a:r>
            <a:r>
              <a:rPr lang="cs-CZ" sz="1600" dirty="0" smtClean="0"/>
              <a:t>. </a:t>
            </a:r>
            <a:endParaRPr lang="cs-CZ" sz="1600" b="1"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12</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1287"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585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536504"/>
          </a:xfrm>
        </p:spPr>
        <p:txBody>
          <a:bodyPr>
            <a:normAutofit fontScale="85000" lnSpcReduction="20000"/>
          </a:bodyPr>
          <a:lstStyle/>
          <a:p>
            <a:pPr>
              <a:buClr>
                <a:schemeClr val="accent4">
                  <a:lumMod val="50000"/>
                </a:schemeClr>
              </a:buClr>
              <a:buFont typeface="Wingdings" panose="05000000000000000000" pitchFamily="2" charset="2"/>
              <a:buChar char="Ø"/>
            </a:pPr>
            <a:r>
              <a:rPr lang="cs-CZ" sz="1900" b="1" dirty="0"/>
              <a:t>§ 49: Kontrola ulovené zvěře.</a:t>
            </a:r>
            <a:r>
              <a:rPr lang="cs-CZ" sz="1900" dirty="0"/>
              <a:t> </a:t>
            </a:r>
            <a:r>
              <a:rPr lang="cs-CZ" sz="1900" dirty="0" smtClean="0"/>
              <a:t>Záporný </a:t>
            </a:r>
            <a:r>
              <a:rPr lang="cs-CZ" sz="1900" dirty="0"/>
              <a:t>příklad, kdy stát na sebe přesouvá odpovědnost vlastníků pozemků za ochranu svého majetku a dotuje ze státních prostředků jejich nečinnost. </a:t>
            </a:r>
            <a:r>
              <a:rPr lang="cs-CZ" sz="1900" dirty="0" smtClean="0"/>
              <a:t/>
            </a:r>
            <a:br>
              <a:rPr lang="cs-CZ" sz="1900" dirty="0" smtClean="0"/>
            </a:br>
            <a:r>
              <a:rPr lang="cs-CZ" sz="1900" dirty="0" smtClean="0"/>
              <a:t/>
            </a:r>
            <a:br>
              <a:rPr lang="cs-CZ" sz="1900" dirty="0" smtClean="0"/>
            </a:br>
            <a:r>
              <a:rPr lang="cs-CZ" sz="1900" dirty="0" smtClean="0"/>
              <a:t>Stát </a:t>
            </a:r>
            <a:r>
              <a:rPr lang="cs-CZ" sz="1900" dirty="0"/>
              <a:t>se tak rozhodl na sebe převzít roli neaktivních 99 % vlastníků pozemků, což opět bude znamenat zvýšené mandatorní náklady </a:t>
            </a:r>
            <a:r>
              <a:rPr lang="cs-CZ" sz="1900" dirty="0" smtClean="0"/>
              <a:t>od státu na </a:t>
            </a:r>
            <a:r>
              <a:rPr lang="cs-CZ" sz="1900" dirty="0"/>
              <a:t>pokrytí této agendy. </a:t>
            </a:r>
            <a:r>
              <a:rPr lang="cs-CZ" sz="1900" dirty="0" smtClean="0"/>
              <a:t/>
            </a:r>
            <a:br>
              <a:rPr lang="cs-CZ" sz="1900" dirty="0" smtClean="0"/>
            </a:br>
            <a:r>
              <a:rPr lang="cs-CZ" sz="1900" dirty="0" smtClean="0"/>
              <a:t>Sami </a:t>
            </a:r>
            <a:r>
              <a:rPr lang="cs-CZ" sz="1900" dirty="0"/>
              <a:t>vlastníci pozemků si v mnoha případech mohou stanovit pravidla kontroly skutečně ulovené zvěře. </a:t>
            </a:r>
            <a:r>
              <a:rPr lang="cs-CZ" sz="1900" dirty="0" smtClean="0"/>
              <a:t/>
            </a:r>
            <a:br>
              <a:rPr lang="cs-CZ" sz="1900" dirty="0" smtClean="0"/>
            </a:br>
            <a:r>
              <a:rPr lang="cs-CZ" sz="1900" b="1" dirty="0" smtClean="0"/>
              <a:t>Zpracovatel </a:t>
            </a:r>
            <a:r>
              <a:rPr lang="cs-CZ" sz="1900" b="1" dirty="0"/>
              <a:t>novely zákona o myslivosti se tedy nevypořádal se zásadním faktem, že problém nadměrných škod zvěří není způsoben tím, že dosavadní myslivecká legislativa nedokáže správně navrhnout plány lovu zvěře </a:t>
            </a:r>
            <a:r>
              <a:rPr lang="cs-CZ" sz="1900" b="1" dirty="0" smtClean="0"/>
              <a:t/>
            </a:r>
            <a:br>
              <a:rPr lang="cs-CZ" sz="1900" b="1" dirty="0" smtClean="0"/>
            </a:br>
            <a:r>
              <a:rPr lang="cs-CZ" sz="1900" dirty="0" smtClean="0"/>
              <a:t>(</a:t>
            </a:r>
            <a:r>
              <a:rPr lang="cs-CZ" sz="1900" dirty="0"/>
              <a:t>což je motto celého záměru otevřít dosavadní znění zákona o myslivosti</a:t>
            </a:r>
            <a:r>
              <a:rPr lang="cs-CZ" sz="1900" dirty="0" smtClean="0"/>
              <a:t>),</a:t>
            </a:r>
            <a:br>
              <a:rPr lang="cs-CZ" sz="1900" dirty="0" smtClean="0"/>
            </a:br>
            <a:r>
              <a:rPr lang="cs-CZ" sz="1900" dirty="0" smtClean="0"/>
              <a:t/>
            </a:r>
            <a:br>
              <a:rPr lang="cs-CZ" sz="1900" dirty="0" smtClean="0"/>
            </a:br>
            <a:r>
              <a:rPr lang="cs-CZ" sz="1900" dirty="0" smtClean="0"/>
              <a:t>Státní </a:t>
            </a:r>
            <a:r>
              <a:rPr lang="cs-CZ" sz="1900" dirty="0"/>
              <a:t>správě byly v roce 2001 při vydání nového </a:t>
            </a:r>
            <a:r>
              <a:rPr lang="cs-CZ" sz="1900" dirty="0" err="1" smtClean="0"/>
              <a:t>ZoM</a:t>
            </a:r>
            <a:r>
              <a:rPr lang="cs-CZ" sz="1900" dirty="0" smtClean="0"/>
              <a:t> </a:t>
            </a:r>
            <a:r>
              <a:rPr lang="cs-CZ" sz="1900" dirty="0"/>
              <a:t>č. 449/2001 Sb. odebrány kompetence v řízení myslivosti na úseku plánování a pravomoci přesunuty na </a:t>
            </a:r>
            <a:r>
              <a:rPr lang="cs-CZ" sz="1900" b="1" dirty="0"/>
              <a:t>držitele honiteb (vlastníky pozemků), </a:t>
            </a:r>
            <a:r>
              <a:rPr lang="cs-CZ" sz="1900" dirty="0"/>
              <a:t>kteří je však </a:t>
            </a:r>
            <a:r>
              <a:rPr lang="cs-CZ" sz="1900" b="1" dirty="0"/>
              <a:t>nevyužívají (pouze do 1 % ze všech honiteb</a:t>
            </a:r>
            <a:r>
              <a:rPr lang="cs-CZ" sz="1900" dirty="0"/>
              <a:t>, jak vyplývá ze šetření samotného </a:t>
            </a:r>
            <a:r>
              <a:rPr lang="cs-CZ" sz="1900" dirty="0" err="1"/>
              <a:t>MZe</a:t>
            </a:r>
            <a:r>
              <a:rPr lang="cs-CZ" sz="1900" dirty="0"/>
              <a:t>). </a:t>
            </a:r>
            <a:r>
              <a:rPr lang="cs-CZ" sz="1900" dirty="0" smtClean="0"/>
              <a:t/>
            </a:r>
            <a:br>
              <a:rPr lang="cs-CZ" sz="1900" dirty="0" smtClean="0"/>
            </a:br>
            <a:r>
              <a:rPr lang="cs-CZ" sz="1900" dirty="0" smtClean="0"/>
              <a:t/>
            </a:r>
            <a:br>
              <a:rPr lang="cs-CZ" sz="1900" dirty="0" smtClean="0"/>
            </a:br>
            <a:r>
              <a:rPr lang="cs-CZ" sz="1900" dirty="0" smtClean="0"/>
              <a:t>Tento </a:t>
            </a:r>
            <a:r>
              <a:rPr lang="cs-CZ" sz="1900" dirty="0"/>
              <a:t>stěžejní nedostatek pak není řešen ani zpracovávanou novelou, ani na něj není reagováno prostřednictvím </a:t>
            </a:r>
            <a:r>
              <a:rPr lang="cs-CZ" sz="1900" dirty="0" err="1"/>
              <a:t>mimolegislativní</a:t>
            </a:r>
            <a:r>
              <a:rPr lang="cs-CZ" sz="1900" dirty="0"/>
              <a:t> cesty tak, jak předvídá bod 4 Procesních pravidel Obecních zásad pro hodnocení dopadů regulace (RIA) vlády ČR.</a:t>
            </a:r>
          </a:p>
          <a:p>
            <a:pPr>
              <a:buClr>
                <a:schemeClr val="accent4">
                  <a:lumMod val="50000"/>
                </a:schemeClr>
              </a:buClr>
              <a:buFont typeface="Wingdings" panose="05000000000000000000" pitchFamily="2" charset="2"/>
              <a:buChar char="Ø"/>
            </a:pPr>
            <a:endParaRPr lang="cs-CZ" sz="1600" b="1"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13</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3334"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02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536504"/>
          </a:xfrm>
        </p:spPr>
        <p:txBody>
          <a:bodyPr>
            <a:normAutofit fontScale="92500" lnSpcReduction="20000"/>
          </a:bodyPr>
          <a:lstStyle/>
          <a:p>
            <a:pPr>
              <a:buClr>
                <a:schemeClr val="accent4">
                  <a:lumMod val="50000"/>
                </a:schemeClr>
              </a:buClr>
              <a:buFont typeface="Wingdings" panose="05000000000000000000" pitchFamily="2" charset="2"/>
              <a:buChar char="Ø"/>
            </a:pPr>
            <a:r>
              <a:rPr lang="cs-CZ" sz="1600" b="1" dirty="0" smtClean="0"/>
              <a:t>Závěr:</a:t>
            </a:r>
            <a:br>
              <a:rPr lang="cs-CZ" sz="1600" b="1" dirty="0" smtClean="0"/>
            </a:br>
            <a:r>
              <a:rPr lang="cs-CZ" sz="1600" dirty="0"/>
              <a:t/>
            </a:r>
            <a:br>
              <a:rPr lang="cs-CZ" sz="1600" dirty="0"/>
            </a:br>
            <a:r>
              <a:rPr lang="cs-CZ" sz="1600" dirty="0" smtClean="0"/>
              <a:t>S </a:t>
            </a:r>
            <a:r>
              <a:rPr lang="cs-CZ" sz="1600" dirty="0"/>
              <a:t>odkazem na výše uvedené </a:t>
            </a:r>
            <a:r>
              <a:rPr lang="cs-CZ" sz="1600" dirty="0" smtClean="0"/>
              <a:t>by </a:t>
            </a:r>
            <a:r>
              <a:rPr lang="cs-CZ" sz="1600" dirty="0"/>
              <a:t>se měl zpracovatel myslivecké legislativy změřit na zjednodušení systému myslivosti, tj. redukci zbytných agend, snížení administrativní rozbujelosti a nákladovosti výdajů nutných na provoz státu a snížení počtu administrativních pracovníků. </a:t>
            </a:r>
            <a:endParaRPr lang="cs-CZ" sz="1600" dirty="0" smtClean="0"/>
          </a:p>
          <a:p>
            <a:pPr>
              <a:buClr>
                <a:schemeClr val="accent4">
                  <a:lumMod val="50000"/>
                </a:schemeClr>
              </a:buClr>
              <a:buFont typeface="Wingdings" panose="05000000000000000000" pitchFamily="2" charset="2"/>
              <a:buChar char="Ø"/>
            </a:pPr>
            <a:r>
              <a:rPr lang="cs-CZ" sz="1600" dirty="0" smtClean="0"/>
              <a:t>Odůvodnění </a:t>
            </a:r>
            <a:r>
              <a:rPr lang="cs-CZ" sz="1600" dirty="0"/>
              <a:t>nezbytnosti otevření zákona o myslivosti „politickým zadáním na zvýšení práv vlastníků pozemků“ nemůže obstát za skutečnosti, že současná práva vlastníků pozemků při mysliveckém plánování jsou </a:t>
            </a:r>
            <a:r>
              <a:rPr lang="cs-CZ" sz="1600" b="1" dirty="0"/>
              <a:t>vlastníky využívána sotva z 1 %</a:t>
            </a:r>
            <a:r>
              <a:rPr lang="cs-CZ" sz="1600" dirty="0"/>
              <a:t>. </a:t>
            </a:r>
            <a:endParaRPr lang="cs-CZ" sz="1600" dirty="0" smtClean="0"/>
          </a:p>
          <a:p>
            <a:pPr>
              <a:buClr>
                <a:schemeClr val="accent4">
                  <a:lumMod val="50000"/>
                </a:schemeClr>
              </a:buClr>
              <a:buFont typeface="Wingdings" panose="05000000000000000000" pitchFamily="2" charset="2"/>
              <a:buChar char="Ø"/>
            </a:pPr>
            <a:r>
              <a:rPr lang="cs-CZ" sz="1600" dirty="0" smtClean="0"/>
              <a:t>Jestliže </a:t>
            </a:r>
            <a:r>
              <a:rPr lang="cs-CZ" sz="1600" dirty="0"/>
              <a:t>tedy vlastníci honebních pozemků nevyužívají svá práva daná současnou legislativou je tedy falešné se domnívat, že je budou využívat podle nové právní úpravy. </a:t>
            </a:r>
            <a:endParaRPr lang="cs-CZ" sz="1600" dirty="0" smtClean="0"/>
          </a:p>
          <a:p>
            <a:pPr>
              <a:buClr>
                <a:schemeClr val="accent4">
                  <a:lumMod val="50000"/>
                </a:schemeClr>
              </a:buClr>
              <a:buFont typeface="Wingdings" panose="05000000000000000000" pitchFamily="2" charset="2"/>
              <a:buChar char="Ø"/>
            </a:pPr>
            <a:r>
              <a:rPr lang="cs-CZ" sz="1600" dirty="0" smtClean="0"/>
              <a:t>Problémem </a:t>
            </a:r>
            <a:r>
              <a:rPr lang="cs-CZ" sz="1600" dirty="0"/>
              <a:t>je tedy hledat příčiny jinde. Při hledání možností, jak takový stav napravit, je potřeba se soustředit ve vztahu k vlastníkům pozemků především na </a:t>
            </a:r>
            <a:r>
              <a:rPr lang="cs-CZ" sz="1600" dirty="0" err="1"/>
              <a:t>mimolegislativní</a:t>
            </a:r>
            <a:r>
              <a:rPr lang="cs-CZ" sz="1600" dirty="0"/>
              <a:t> řešení tak, jak uvádí Obecné zásady pro hodnocení dopadů regulace (RIA). </a:t>
            </a:r>
            <a:endParaRPr lang="cs-CZ" sz="1600" dirty="0" smtClean="0"/>
          </a:p>
          <a:p>
            <a:pPr>
              <a:buClr>
                <a:schemeClr val="accent4">
                  <a:lumMod val="50000"/>
                </a:schemeClr>
              </a:buClr>
              <a:buFont typeface="Wingdings" panose="05000000000000000000" pitchFamily="2" charset="2"/>
              <a:buChar char="Ø"/>
            </a:pPr>
            <a:r>
              <a:rPr lang="cs-CZ" sz="1600" dirty="0" smtClean="0"/>
              <a:t>Problém </a:t>
            </a:r>
            <a:r>
              <a:rPr lang="cs-CZ" sz="1600" dirty="0"/>
              <a:t>nadměrných škod zvěří není způsoben tím, že dosavadní myslivecká legislativa nedokáže správně navrhnout plány lovu zvěře, ale tím, že státní správě byly v roce 2001 při vydání nového zákona o myslivosti č. 449/2001 Sb. odebrány kompetence v řízení myslivosti na úseku plánování a pravomoci přesunuty na držitele honiteb (vlastníky pozemků), kteří je však </a:t>
            </a:r>
            <a:r>
              <a:rPr lang="cs-CZ" sz="1600" dirty="0" smtClean="0"/>
              <a:t>nevyužívají. </a:t>
            </a:r>
          </a:p>
          <a:p>
            <a:pPr>
              <a:buClr>
                <a:schemeClr val="accent4">
                  <a:lumMod val="50000"/>
                </a:schemeClr>
              </a:buClr>
              <a:buFont typeface="Wingdings" panose="05000000000000000000" pitchFamily="2" charset="2"/>
              <a:buChar char="Ø"/>
            </a:pPr>
            <a:r>
              <a:rPr lang="cs-CZ" sz="1600" dirty="0" smtClean="0"/>
              <a:t>A </a:t>
            </a:r>
            <a:r>
              <a:rPr lang="cs-CZ" sz="1600" dirty="0"/>
              <a:t>navrácení kompetence státní správě myslivosti stejně projednávaná novela zákona o myslivosti neřeší.</a:t>
            </a:r>
          </a:p>
          <a:p>
            <a:pPr>
              <a:buClr>
                <a:schemeClr val="accent4">
                  <a:lumMod val="50000"/>
                </a:schemeClr>
              </a:buClr>
              <a:buFont typeface="Wingdings" panose="05000000000000000000" pitchFamily="2" charset="2"/>
              <a:buChar char="Ø"/>
            </a:pPr>
            <a:endParaRPr lang="cs-CZ" sz="1600" b="1"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14</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4357"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5957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992888" cy="4536504"/>
          </a:xfrm>
        </p:spPr>
        <p:txBody>
          <a:bodyPr>
            <a:normAutofit fontScale="92500"/>
          </a:bodyPr>
          <a:lstStyle/>
          <a:p>
            <a:pPr marL="0" indent="0">
              <a:buClr>
                <a:schemeClr val="accent4">
                  <a:lumMod val="50000"/>
                </a:schemeClr>
              </a:buClr>
              <a:buNone/>
            </a:pPr>
            <a:r>
              <a:rPr lang="cs-CZ" sz="2200" b="1" dirty="0" smtClean="0">
                <a:solidFill>
                  <a:srgbClr val="FF0000"/>
                </a:solidFill>
              </a:rPr>
              <a:t>Navrhovaná </a:t>
            </a:r>
            <a:r>
              <a:rPr lang="cs-CZ" sz="2200" b="1" dirty="0">
                <a:solidFill>
                  <a:srgbClr val="FF0000"/>
                </a:solidFill>
              </a:rPr>
              <a:t>novela zcela pomíjí odstranění příčin nastalé </a:t>
            </a:r>
            <a:r>
              <a:rPr lang="cs-CZ" sz="2200" b="1" dirty="0" smtClean="0">
                <a:solidFill>
                  <a:srgbClr val="FF0000"/>
                </a:solidFill>
              </a:rPr>
              <a:t>situace</a:t>
            </a:r>
          </a:p>
          <a:p>
            <a:pPr lvl="0">
              <a:buClr>
                <a:srgbClr val="71685C"/>
              </a:buClr>
            </a:pPr>
            <a:r>
              <a:rPr lang="cs-CZ" sz="2400" dirty="0">
                <a:solidFill>
                  <a:prstClr val="black"/>
                </a:solidFill>
              </a:rPr>
              <a:t>Myslivost se stala ekonomickým byznysem – čím větší nájem platím, tím potřebuji mít vyšší stavy zvěře v honitbách</a:t>
            </a:r>
          </a:p>
          <a:p>
            <a:pPr lvl="0">
              <a:buClr>
                <a:srgbClr val="71685C"/>
              </a:buClr>
            </a:pPr>
            <a:r>
              <a:rPr lang="cs-CZ" sz="2400" dirty="0">
                <a:solidFill>
                  <a:prstClr val="black"/>
                </a:solidFill>
              </a:rPr>
              <a:t>Zcela rozvrácené věkové a sociální populace u většiny druhů spárkaté zvěře</a:t>
            </a:r>
          </a:p>
          <a:p>
            <a:pPr lvl="0">
              <a:buClr>
                <a:srgbClr val="71685C"/>
              </a:buClr>
            </a:pPr>
            <a:r>
              <a:rPr lang="cs-CZ" sz="2400" dirty="0">
                <a:solidFill>
                  <a:prstClr val="black"/>
                </a:solidFill>
              </a:rPr>
              <a:t>Poškozování lesa je přímo úměrné vyvolanému stresu zvěře</a:t>
            </a:r>
          </a:p>
          <a:p>
            <a:pPr lvl="0">
              <a:buClr>
                <a:srgbClr val="71685C"/>
              </a:buClr>
            </a:pPr>
            <a:r>
              <a:rPr lang="cs-CZ" sz="2400" dirty="0">
                <a:solidFill>
                  <a:prstClr val="black"/>
                </a:solidFill>
              </a:rPr>
              <a:t>Chybné stanovení doby a intenzity lovu</a:t>
            </a:r>
          </a:p>
          <a:p>
            <a:pPr lvl="0">
              <a:buClr>
                <a:srgbClr val="71685C"/>
              </a:buClr>
            </a:pPr>
            <a:r>
              <a:rPr lang="cs-CZ" sz="2400" dirty="0">
                <a:solidFill>
                  <a:prstClr val="black"/>
                </a:solidFill>
              </a:rPr>
              <a:t>Úprava biotopu pro zvěř - povinné zřizování pastevních a klidových ploch</a:t>
            </a:r>
          </a:p>
          <a:p>
            <a:pPr lvl="0">
              <a:buClr>
                <a:srgbClr val="71685C"/>
              </a:buClr>
            </a:pPr>
            <a:r>
              <a:rPr lang="cs-CZ" sz="2400" dirty="0">
                <a:solidFill>
                  <a:prstClr val="black"/>
                </a:solidFill>
              </a:rPr>
              <a:t>Velikost honiteb zásadně neodpovídá biologickým potřebám zvěře</a:t>
            </a:r>
          </a:p>
          <a:p>
            <a:pPr marL="0" indent="0">
              <a:buClr>
                <a:schemeClr val="accent4">
                  <a:lumMod val="50000"/>
                </a:schemeClr>
              </a:buClr>
              <a:buNone/>
            </a:pPr>
            <a:endParaRPr lang="cs-CZ" sz="1600" b="1"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15</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611775975"/>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7421"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415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992888" cy="4536504"/>
          </a:xfrm>
        </p:spPr>
        <p:txBody>
          <a:bodyPr>
            <a:normAutofit/>
          </a:bodyPr>
          <a:lstStyle/>
          <a:p>
            <a:pPr marL="0" indent="0">
              <a:buClr>
                <a:schemeClr val="accent4">
                  <a:lumMod val="50000"/>
                </a:schemeClr>
              </a:buClr>
              <a:buNone/>
            </a:pPr>
            <a:r>
              <a:rPr lang="cs-CZ" sz="2200" dirty="0">
                <a:solidFill>
                  <a:srgbClr val="FF0000"/>
                </a:solidFill>
              </a:rPr>
              <a:t>Co zákon vůbec </a:t>
            </a:r>
            <a:r>
              <a:rPr lang="cs-CZ" sz="2200" dirty="0" smtClean="0">
                <a:solidFill>
                  <a:srgbClr val="FF0000"/>
                </a:solidFill>
              </a:rPr>
              <a:t>neřeší</a:t>
            </a:r>
          </a:p>
          <a:p>
            <a:r>
              <a:rPr lang="cs-CZ" sz="2400" dirty="0"/>
              <a:t>Návrat drobné zvěře do krajiny včetně úpravy biotopu pro tuto zvěř</a:t>
            </a:r>
          </a:p>
          <a:p>
            <a:r>
              <a:rPr lang="cs-CZ" sz="2400" dirty="0"/>
              <a:t>Předcházení konfliktů vznikající při  výkonu práva myslivosti ve vztahu k veřejnosti</a:t>
            </a:r>
          </a:p>
          <a:p>
            <a:r>
              <a:rPr lang="cs-CZ" sz="2400" dirty="0"/>
              <a:t>Novela neřeší problematiku lovu na zemědělských pozemcích v podstatné části  kalendářního roku</a:t>
            </a:r>
          </a:p>
          <a:p>
            <a:pPr marL="0" indent="0">
              <a:buClr>
                <a:schemeClr val="accent4">
                  <a:lumMod val="50000"/>
                </a:schemeClr>
              </a:buClr>
              <a:buNone/>
            </a:pPr>
            <a:endParaRPr lang="cs-CZ" sz="1600" b="1"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16</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1942393086"/>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8444"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6663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8064896" cy="4536504"/>
          </a:xfrm>
        </p:spPr>
        <p:txBody>
          <a:bodyPr>
            <a:normAutofit/>
          </a:bodyPr>
          <a:lstStyle/>
          <a:p>
            <a:pPr marL="0" indent="0">
              <a:buClr>
                <a:schemeClr val="accent4">
                  <a:lumMod val="50000"/>
                </a:schemeClr>
              </a:buClr>
              <a:buNone/>
            </a:pPr>
            <a:r>
              <a:rPr lang="cs-CZ" sz="2000" dirty="0">
                <a:solidFill>
                  <a:srgbClr val="FF0000"/>
                </a:solidFill>
              </a:rPr>
              <a:t>Jaká jsou pozitiva předložené novely</a:t>
            </a:r>
            <a:r>
              <a:rPr lang="cs-CZ" sz="2000" dirty="0" smtClean="0">
                <a:solidFill>
                  <a:srgbClr val="FF0000"/>
                </a:solidFill>
              </a:rPr>
              <a:t>?</a:t>
            </a:r>
          </a:p>
          <a:p>
            <a:r>
              <a:rPr lang="cs-CZ" sz="2400" dirty="0"/>
              <a:t>Důsledná evidence ulovené zvěře</a:t>
            </a:r>
          </a:p>
          <a:p>
            <a:r>
              <a:rPr lang="cs-CZ" sz="2400" dirty="0"/>
              <a:t>Výše stavu zvěře se bude odvíjet od stavu ekosystému </a:t>
            </a:r>
            <a:r>
              <a:rPr lang="cs-CZ" sz="2400" dirty="0" smtClean="0"/>
              <a:t>(nutné </a:t>
            </a:r>
            <a:r>
              <a:rPr lang="cs-CZ" sz="2400" dirty="0"/>
              <a:t>přepracování některých paragrafových ustanovení, kdy uživatelé budou odkázáni na rozhodnutí úředníka vycházejícího z dat ÚHUL na velkých celcích a současně neodpovídají stavu v jednotlivých honitbách). Stát je zodpovědný za stavy populací jednotlivých druhů – </a:t>
            </a:r>
            <a:r>
              <a:rPr lang="cs-CZ" sz="2400" b="1" dirty="0"/>
              <a:t>zvěř je přírodní bohatství a je chráněno Ústavou ČR. </a:t>
            </a:r>
            <a:r>
              <a:rPr lang="cs-CZ" sz="2400" dirty="0"/>
              <a:t>Navrhovaný systém plánování povede k ještě většímu narušení populací jednotlivých druhů zvěře.</a:t>
            </a:r>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17</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3105389559"/>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9468"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2764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8064896" cy="4536504"/>
          </a:xfrm>
        </p:spPr>
        <p:txBody>
          <a:bodyPr>
            <a:normAutofit fontScale="92500" lnSpcReduction="20000"/>
          </a:bodyPr>
          <a:lstStyle/>
          <a:p>
            <a:pPr marL="0" indent="0">
              <a:buClr>
                <a:schemeClr val="accent4">
                  <a:lumMod val="50000"/>
                </a:schemeClr>
              </a:buClr>
              <a:buNone/>
            </a:pPr>
            <a:r>
              <a:rPr lang="cs-CZ" sz="2400" dirty="0">
                <a:solidFill>
                  <a:srgbClr val="FF0000"/>
                </a:solidFill>
              </a:rPr>
              <a:t>Proč není potřeba posilovat práva vlastníků</a:t>
            </a:r>
            <a:r>
              <a:rPr lang="cs-CZ" sz="2400" dirty="0" smtClean="0">
                <a:solidFill>
                  <a:srgbClr val="FF0000"/>
                </a:solidFill>
              </a:rPr>
              <a:t>?</a:t>
            </a:r>
          </a:p>
          <a:p>
            <a:r>
              <a:rPr lang="cs-CZ" sz="2400" dirty="0"/>
              <a:t>Práva vlastníků byla posílena v roce 2001 a využívá je dnes pouze 1% vlastníků. Nedá se předpokládat, že dalším požadovaným posílením dojde k zlepšení této situace</a:t>
            </a:r>
          </a:p>
          <a:p>
            <a:r>
              <a:rPr lang="cs-CZ" sz="2400" dirty="0"/>
              <a:t>Vlastníci mají veškerá práva – sdružují se do HS a sami rozhodují, zda budou vykonávat myslivost ve vlastní režii, popř. zda honitbu pronajímají. V případě uzavřeného  pronájmu mohou veškerá svá práva ochránit ve smlouvě s nájemcem.</a:t>
            </a:r>
          </a:p>
          <a:p>
            <a:r>
              <a:rPr lang="cs-CZ" sz="2400" dirty="0"/>
              <a:t>Vlastníci mají možnost se vyjádřit k plánům lovu, popřípadě požadovat úpravu navrženého plánu – téměř vůbec nevyužívají</a:t>
            </a:r>
          </a:p>
          <a:p>
            <a:r>
              <a:rPr lang="cs-CZ" sz="2400" dirty="0"/>
              <a:t>Vlastníci mají oporu pro snižování stavů zvěře v §36 a §39</a:t>
            </a:r>
          </a:p>
          <a:p>
            <a:r>
              <a:rPr lang="cs-CZ" sz="2400" dirty="0"/>
              <a:t>Zvěř není majetkem vlastníka pozemku a vlastníci musí strpět výkon práva myslivosti na svých pozemcích ( Nález Ústavního soudu). </a:t>
            </a:r>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18</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2571173890"/>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20492"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9371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896544"/>
          </a:xfrm>
        </p:spPr>
        <p:txBody>
          <a:bodyPr>
            <a:normAutofit fontScale="92500" lnSpcReduction="20000"/>
          </a:bodyPr>
          <a:lstStyle/>
          <a:p>
            <a:pPr marL="342900" lvl="0" indent="-342900" defTabSz="457200">
              <a:spcBef>
                <a:spcPts val="1000"/>
              </a:spcBef>
              <a:buClr>
                <a:srgbClr val="90C226"/>
              </a:buClr>
              <a:buSzPct val="80000"/>
              <a:buFont typeface="Wingdings 3" charset="2"/>
              <a:buChar char=""/>
            </a:pPr>
            <a:r>
              <a:rPr lang="cs-CZ" sz="2800" b="1" dirty="0" smtClean="0"/>
              <a:t>Závěr:</a:t>
            </a:r>
          </a:p>
          <a:p>
            <a:pPr marL="342900" lvl="0" indent="-342900" defTabSz="457200">
              <a:spcBef>
                <a:spcPts val="1000"/>
              </a:spcBef>
              <a:buClr>
                <a:srgbClr val="90C226"/>
              </a:buClr>
              <a:buSzPct val="80000"/>
              <a:buFont typeface="Wingdings 3" charset="2"/>
              <a:buChar char=""/>
            </a:pPr>
            <a:r>
              <a:rPr lang="cs-CZ" sz="2800" dirty="0">
                <a:solidFill>
                  <a:srgbClr val="FF0000"/>
                </a:solidFill>
              </a:rPr>
              <a:t>Zásadní nesouhlas</a:t>
            </a:r>
            <a:r>
              <a:rPr lang="cs-CZ" sz="1600" b="1" dirty="0" smtClean="0"/>
              <a:t/>
            </a:r>
            <a:br>
              <a:rPr lang="cs-CZ" sz="1600" b="1" dirty="0" smtClean="0"/>
            </a:br>
            <a:r>
              <a:rPr lang="cs-CZ" sz="1600" dirty="0" smtClean="0"/>
              <a:t/>
            </a:r>
            <a:br>
              <a:rPr lang="cs-CZ" sz="1600" dirty="0" smtClean="0"/>
            </a:br>
            <a:r>
              <a:rPr lang="cs-CZ" sz="2400" dirty="0">
                <a:solidFill>
                  <a:prstClr val="black">
                    <a:lumMod val="75000"/>
                    <a:lumOff val="25000"/>
                  </a:prstClr>
                </a:solidFill>
                <a:latin typeface="Trebuchet MS" panose="020B0603020202020204"/>
              </a:rPr>
              <a:t>1.) Snížení minimální výměry honitby ( ČMMJ dlouhodobě navrhuje výměru honitby 1000 ha pro spárkatou zvěř a 500 ha pro drobnou)</a:t>
            </a:r>
          </a:p>
          <a:p>
            <a:pPr marL="342900" lvl="0" indent="-342900" defTabSz="457200">
              <a:spcBef>
                <a:spcPts val="1000"/>
              </a:spcBef>
              <a:buClr>
                <a:srgbClr val="90C226"/>
              </a:buClr>
              <a:buSzPct val="80000"/>
              <a:buFont typeface="Wingdings 3" charset="2"/>
              <a:buChar char=""/>
            </a:pPr>
            <a:r>
              <a:rPr lang="cs-CZ" sz="2400" dirty="0">
                <a:solidFill>
                  <a:prstClr val="black">
                    <a:lumMod val="75000"/>
                    <a:lumOff val="25000"/>
                  </a:prstClr>
                </a:solidFill>
                <a:latin typeface="Trebuchet MS" panose="020B0603020202020204"/>
              </a:rPr>
              <a:t>2.) Nárokové povolenky pro vlastníky, pachtýře a osoby blízké</a:t>
            </a:r>
          </a:p>
          <a:p>
            <a:pPr marL="342900" lvl="0" indent="-342900" defTabSz="457200">
              <a:spcBef>
                <a:spcPts val="1000"/>
              </a:spcBef>
              <a:buClr>
                <a:srgbClr val="90C226"/>
              </a:buClr>
              <a:buSzPct val="80000"/>
              <a:buFont typeface="Wingdings 3" charset="2"/>
              <a:buChar char=""/>
            </a:pPr>
            <a:r>
              <a:rPr lang="cs-CZ" sz="2400" dirty="0">
                <a:solidFill>
                  <a:prstClr val="black">
                    <a:lumMod val="75000"/>
                    <a:lumOff val="25000"/>
                  </a:prstClr>
                </a:solidFill>
                <a:latin typeface="Trebuchet MS" panose="020B0603020202020204"/>
              </a:rPr>
              <a:t>3.) Vyjmutí druhů zvěře, které nejsou obhospodařovány lovem ze zákona</a:t>
            </a:r>
          </a:p>
          <a:p>
            <a:pPr marL="342900" lvl="0" indent="-342900" defTabSz="457200">
              <a:spcBef>
                <a:spcPts val="1000"/>
              </a:spcBef>
              <a:buClr>
                <a:srgbClr val="90C226"/>
              </a:buClr>
              <a:buSzPct val="80000"/>
              <a:buFont typeface="Wingdings 3" charset="2"/>
              <a:buChar char=""/>
            </a:pPr>
            <a:r>
              <a:rPr lang="cs-CZ" sz="2400" dirty="0">
                <a:solidFill>
                  <a:prstClr val="black">
                    <a:lumMod val="75000"/>
                    <a:lumOff val="25000"/>
                  </a:prstClr>
                </a:solidFill>
                <a:latin typeface="Trebuchet MS" panose="020B0603020202020204"/>
              </a:rPr>
              <a:t>4.) Potlačení práva vlastníků rozhodovat o uzavření </a:t>
            </a:r>
            <a:r>
              <a:rPr lang="cs-CZ" sz="2400" dirty="0" smtClean="0">
                <a:solidFill>
                  <a:prstClr val="black">
                    <a:lumMod val="75000"/>
                    <a:lumOff val="25000"/>
                  </a:prstClr>
                </a:solidFill>
                <a:latin typeface="Trebuchet MS" panose="020B0603020202020204"/>
              </a:rPr>
              <a:t>obory</a:t>
            </a:r>
          </a:p>
          <a:p>
            <a:pPr marL="342900" lvl="0" indent="-342900" defTabSz="457200">
              <a:spcBef>
                <a:spcPts val="1000"/>
              </a:spcBef>
              <a:buClr>
                <a:srgbClr val="90C226"/>
              </a:buClr>
              <a:buSzPct val="80000"/>
              <a:buFont typeface="Wingdings 3" charset="2"/>
              <a:buChar char=""/>
            </a:pPr>
            <a:r>
              <a:rPr lang="cs-CZ" sz="2400" dirty="0" smtClean="0">
                <a:solidFill>
                  <a:prstClr val="black">
                    <a:lumMod val="75000"/>
                    <a:lumOff val="25000"/>
                  </a:prstClr>
                </a:solidFill>
                <a:latin typeface="Trebuchet MS" panose="020B0603020202020204"/>
              </a:rPr>
              <a:t>5. Stanovení výše náhrady za přičleněné pozemky do honiteb podle republikového průměru.</a:t>
            </a:r>
          </a:p>
          <a:p>
            <a:pPr marL="342900" lvl="0" indent="-342900" defTabSz="457200">
              <a:spcBef>
                <a:spcPts val="1000"/>
              </a:spcBef>
              <a:buClr>
                <a:srgbClr val="90C226"/>
              </a:buClr>
              <a:buSzPct val="80000"/>
              <a:buFont typeface="Wingdings 3" charset="2"/>
              <a:buChar char=""/>
            </a:pPr>
            <a:r>
              <a:rPr lang="cs-CZ" sz="2400" dirty="0" smtClean="0">
                <a:solidFill>
                  <a:prstClr val="black">
                    <a:lumMod val="75000"/>
                    <a:lumOff val="25000"/>
                  </a:prstClr>
                </a:solidFill>
                <a:latin typeface="Trebuchet MS" panose="020B0603020202020204"/>
              </a:rPr>
              <a:t>6.) Stanovováním plánů lovu podle podmínek dle oblastí určených </a:t>
            </a:r>
            <a:r>
              <a:rPr lang="cs-CZ" sz="2400" smtClean="0">
                <a:solidFill>
                  <a:prstClr val="black">
                    <a:lumMod val="75000"/>
                    <a:lumOff val="25000"/>
                  </a:prstClr>
                </a:solidFill>
                <a:latin typeface="Trebuchet MS" panose="020B0603020202020204"/>
              </a:rPr>
              <a:t>pověřenou organizací. </a:t>
            </a:r>
            <a:endParaRPr lang="cs-CZ" sz="2400" dirty="0">
              <a:solidFill>
                <a:prstClr val="black">
                  <a:lumMod val="75000"/>
                  <a:lumOff val="25000"/>
                </a:prstClr>
              </a:solidFill>
              <a:latin typeface="Trebuchet MS" panose="020B0603020202020204"/>
            </a:endParaRPr>
          </a:p>
          <a:p>
            <a:pPr>
              <a:buClr>
                <a:schemeClr val="accent4">
                  <a:lumMod val="50000"/>
                </a:schemeClr>
              </a:buClr>
              <a:buFont typeface="Wingdings" panose="05000000000000000000" pitchFamily="2" charset="2"/>
              <a:buChar char="Ø"/>
            </a:pPr>
            <a:endParaRPr lang="cs-CZ" sz="1600" b="1" dirty="0"/>
          </a:p>
        </p:txBody>
      </p:sp>
      <p:sp>
        <p:nvSpPr>
          <p:cNvPr id="5" name="Obdélník 4"/>
          <p:cNvSpPr/>
          <p:nvPr/>
        </p:nvSpPr>
        <p:spPr>
          <a:xfrm>
            <a:off x="283008" y="475032"/>
            <a:ext cx="8676658" cy="1384995"/>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r>
              <a:rPr lang="cs-CZ" sz="4200" b="1" dirty="0" smtClean="0">
                <a:ln/>
                <a:solidFill>
                  <a:schemeClr val="accent4">
                    <a:lumMod val="75000"/>
                  </a:schemeClr>
                </a:solidFill>
              </a:rPr>
              <a:t>:</a:t>
            </a:r>
          </a:p>
          <a:p>
            <a:pPr algn="ct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19</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3151764134"/>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6399"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955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16833"/>
            <a:ext cx="7787208" cy="3672408"/>
          </a:xfrm>
        </p:spPr>
        <p:txBody>
          <a:bodyPr>
            <a:normAutofit/>
          </a:bodyPr>
          <a:lstStyle/>
          <a:p>
            <a:r>
              <a:rPr lang="cs-CZ" dirty="0" smtClean="0"/>
              <a:t>Program:</a:t>
            </a:r>
          </a:p>
          <a:p>
            <a:pPr marL="850392" lvl="1" indent="-457200">
              <a:buClr>
                <a:schemeClr val="accent2">
                  <a:lumMod val="75000"/>
                </a:schemeClr>
              </a:buClr>
              <a:buSzPct val="95000"/>
              <a:buFont typeface="+mj-lt"/>
              <a:buAutoNum type="arabicPeriod"/>
            </a:pPr>
            <a:r>
              <a:rPr lang="cs-CZ" b="1" dirty="0" smtClean="0"/>
              <a:t>Zahájení, úvodní </a:t>
            </a:r>
            <a:r>
              <a:rPr lang="cs-CZ" b="1" dirty="0"/>
              <a:t>slovo </a:t>
            </a:r>
            <a:endParaRPr lang="cs-CZ" b="1" dirty="0" smtClean="0"/>
          </a:p>
          <a:p>
            <a:pPr marL="850392" lvl="1" indent="-457200">
              <a:buClr>
                <a:schemeClr val="accent2">
                  <a:lumMod val="75000"/>
                </a:schemeClr>
              </a:buClr>
              <a:buSzPct val="95000"/>
              <a:buFont typeface="+mj-lt"/>
              <a:buAutoNum type="arabicPeriod"/>
            </a:pPr>
            <a:r>
              <a:rPr lang="cs-CZ" b="1" dirty="0" smtClean="0"/>
              <a:t>Důvod setkání</a:t>
            </a:r>
          </a:p>
          <a:p>
            <a:pPr marL="850392" lvl="1" indent="-457200">
              <a:buClr>
                <a:schemeClr val="accent2">
                  <a:lumMod val="75000"/>
                </a:schemeClr>
              </a:buClr>
              <a:buSzPct val="95000"/>
              <a:buFont typeface="+mj-lt"/>
              <a:buAutoNum type="arabicPeriod"/>
            </a:pPr>
            <a:r>
              <a:rPr lang="cs-CZ" b="1" dirty="0" smtClean="0"/>
              <a:t>Projednání novely </a:t>
            </a:r>
            <a:r>
              <a:rPr lang="cs-CZ" b="1" dirty="0" err="1" smtClean="0"/>
              <a:t>ZoM</a:t>
            </a:r>
            <a:endParaRPr lang="cs-CZ" b="1" dirty="0" smtClean="0"/>
          </a:p>
          <a:p>
            <a:pPr marL="850392" lvl="1" indent="-457200">
              <a:buClr>
                <a:schemeClr val="accent2">
                  <a:lumMod val="75000"/>
                </a:schemeClr>
              </a:buClr>
              <a:buSzPct val="95000"/>
              <a:buFont typeface="+mj-lt"/>
              <a:buAutoNum type="arabicPeriod"/>
            </a:pPr>
            <a:r>
              <a:rPr lang="cs-CZ" b="1" dirty="0" smtClean="0"/>
              <a:t>Stanovení prioritních témat, bodů</a:t>
            </a:r>
          </a:p>
          <a:p>
            <a:pPr marL="850392" lvl="1" indent="-457200">
              <a:buClr>
                <a:schemeClr val="accent2">
                  <a:lumMod val="75000"/>
                </a:schemeClr>
              </a:buClr>
              <a:buSzPct val="95000"/>
              <a:buFont typeface="+mj-lt"/>
              <a:buAutoNum type="arabicPeriod"/>
            </a:pPr>
            <a:r>
              <a:rPr lang="cs-CZ" b="1" dirty="0" smtClean="0"/>
              <a:t>Závěry z jednání</a:t>
            </a:r>
          </a:p>
          <a:p>
            <a:pPr marL="850392" lvl="1" indent="-457200">
              <a:buClr>
                <a:schemeClr val="accent2">
                  <a:lumMod val="75000"/>
                </a:schemeClr>
              </a:buClr>
              <a:buSzPct val="95000"/>
              <a:buFont typeface="+mj-lt"/>
              <a:buAutoNum type="arabicPeriod"/>
            </a:pPr>
            <a:endParaRPr lang="cs-CZ" b="1" dirty="0" smtClean="0"/>
          </a:p>
          <a:p>
            <a:pPr marL="850392" lvl="1" indent="-457200">
              <a:buClr>
                <a:schemeClr val="accent2">
                  <a:lumMod val="75000"/>
                </a:schemeClr>
              </a:buClr>
              <a:buSzPct val="95000"/>
              <a:buFont typeface="+mj-lt"/>
              <a:buAutoNum type="arabicPeriod"/>
            </a:pPr>
            <a:endParaRPr lang="cs-CZ" b="1" dirty="0" smtClean="0"/>
          </a:p>
          <a:p>
            <a:pPr marL="850392" lvl="1" indent="-457200">
              <a:buClr>
                <a:schemeClr val="accent2">
                  <a:lumMod val="75000"/>
                </a:schemeClr>
              </a:buClr>
              <a:buFont typeface="+mj-lt"/>
              <a:buAutoNum type="arabicPeriod"/>
            </a:pPr>
            <a:endParaRPr lang="cs-CZ" b="1" dirty="0"/>
          </a:p>
        </p:txBody>
      </p:sp>
      <p:sp>
        <p:nvSpPr>
          <p:cNvPr id="5" name="Obdélník 4"/>
          <p:cNvSpPr/>
          <p:nvPr/>
        </p:nvSpPr>
        <p:spPr>
          <a:xfrm>
            <a:off x="284719" y="332656"/>
            <a:ext cx="8676658" cy="1200329"/>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3600" b="1" dirty="0" smtClean="0">
                <a:ln/>
                <a:solidFill>
                  <a:schemeClr val="accent4">
                    <a:lumMod val="75000"/>
                  </a:schemeClr>
                </a:solidFill>
              </a:rPr>
              <a:t>Setkání západočeských myslivců k no</a:t>
            </a:r>
            <a:r>
              <a:rPr lang="cs-CZ" sz="3600" b="1" cap="none" spc="0" dirty="0" smtClean="0">
                <a:ln/>
                <a:solidFill>
                  <a:schemeClr val="accent4">
                    <a:lumMod val="75000"/>
                  </a:schemeClr>
                </a:solidFill>
                <a:effectLst/>
              </a:rPr>
              <a:t>vele </a:t>
            </a:r>
            <a:r>
              <a:rPr lang="cs-CZ" sz="3600" b="1" cap="none" spc="0" dirty="0">
                <a:ln/>
                <a:solidFill>
                  <a:schemeClr val="accent4">
                    <a:lumMod val="75000"/>
                  </a:schemeClr>
                </a:solidFill>
                <a:effectLst/>
              </a:rPr>
              <a:t>zákona o myslivosti</a:t>
            </a:r>
          </a:p>
        </p:txBody>
      </p:sp>
      <p:sp>
        <p:nvSpPr>
          <p:cNvPr id="7" name="Zástupný symbol pro datum 6"/>
          <p:cNvSpPr>
            <a:spLocks noGrp="1"/>
          </p:cNvSpPr>
          <p:nvPr>
            <p:ph type="dt" sz="half" idx="10"/>
          </p:nvPr>
        </p:nvSpPr>
        <p:spPr/>
        <p:txBody>
          <a:bodyPr/>
          <a:lstStyle/>
          <a:p>
            <a:r>
              <a:rPr lang="cs-CZ" dirty="0" smtClean="0"/>
              <a:t>22.2.2024 - Seč u Blovic</a:t>
            </a:r>
            <a:endParaRPr lang="cs-CZ" dirty="0"/>
          </a:p>
        </p:txBody>
      </p:sp>
      <p:graphicFrame>
        <p:nvGraphicFramePr>
          <p:cNvPr id="9" name="Objekt 8"/>
          <p:cNvGraphicFramePr>
            <a:graphicFrameLocks noChangeAspect="1"/>
          </p:cNvGraphicFramePr>
          <p:nvPr>
            <p:extLst>
              <p:ext uri="{D42A27DB-BD31-4B8C-83A1-F6EECF244321}">
                <p14:modId xmlns:p14="http://schemas.microsoft.com/office/powerpoint/2010/main" val="2594431680"/>
              </p:ext>
            </p:extLst>
          </p:nvPr>
        </p:nvGraphicFramePr>
        <p:xfrm>
          <a:off x="8220822" y="5517232"/>
          <a:ext cx="762000" cy="936625"/>
        </p:xfrm>
        <a:graphic>
          <a:graphicData uri="http://schemas.openxmlformats.org/presentationml/2006/ole">
            <mc:AlternateContent xmlns:mc="http://schemas.openxmlformats.org/markup-compatibility/2006">
              <mc:Choice xmlns:v="urn:schemas-microsoft-com:vml" Requires="v">
                <p:oleObj spid="_x0000_s15376" r:id="rId5" imgW="762066" imgH="937341" progId="">
                  <p:embed/>
                </p:oleObj>
              </mc:Choice>
              <mc:Fallback>
                <p:oleObj r:id="rId5" imgW="762066" imgH="93734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0822" y="5517232"/>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Zástupný symbol pro číslo snímku 9"/>
          <p:cNvSpPr>
            <a:spLocks noGrp="1"/>
          </p:cNvSpPr>
          <p:nvPr>
            <p:ph type="sldNum" sz="quarter" idx="12"/>
          </p:nvPr>
        </p:nvSpPr>
        <p:spPr/>
        <p:txBody>
          <a:bodyPr/>
          <a:lstStyle/>
          <a:p>
            <a:fld id="{DF7DBAFF-F509-495C-934F-97FE8F889727}" type="slidenum">
              <a:rPr lang="cs-CZ" smtClean="0"/>
              <a:t>2</a:t>
            </a:fld>
            <a:endParaRPr lang="cs-CZ"/>
          </a:p>
        </p:txBody>
      </p:sp>
    </p:spTree>
    <p:extLst>
      <p:ext uri="{BB962C8B-B14F-4D97-AF65-F5344CB8AC3E}">
        <p14:creationId xmlns:p14="http://schemas.microsoft.com/office/powerpoint/2010/main" val="344038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268760"/>
            <a:ext cx="7787208" cy="4896544"/>
          </a:xfrm>
        </p:spPr>
        <p:txBody>
          <a:bodyPr>
            <a:normAutofit fontScale="85000" lnSpcReduction="20000"/>
          </a:bodyPr>
          <a:lstStyle/>
          <a:p>
            <a:pPr>
              <a:buFont typeface="Wingdings" panose="05000000000000000000" pitchFamily="2" charset="2"/>
              <a:buChar char="Ø"/>
            </a:pPr>
            <a:r>
              <a:rPr lang="cs-CZ" sz="2800" b="1" dirty="0"/>
              <a:t>Závěrečné </a:t>
            </a:r>
            <a:r>
              <a:rPr lang="cs-CZ" sz="2800" b="1" dirty="0" smtClean="0"/>
              <a:t>ujednání ze setkání myslivců dne 16.1.2024 na OMS Plzeň:</a:t>
            </a:r>
            <a:endParaRPr lang="cs-CZ" sz="2800" dirty="0"/>
          </a:p>
          <a:p>
            <a:pPr>
              <a:buFont typeface="Wingdings" panose="05000000000000000000" pitchFamily="2" charset="2"/>
              <a:buChar char="Ø"/>
            </a:pPr>
            <a:endParaRPr lang="cs-CZ" sz="1600" b="1" dirty="0" smtClean="0"/>
          </a:p>
          <a:p>
            <a:pPr marL="0" indent="0">
              <a:buNone/>
            </a:pPr>
            <a:r>
              <a:rPr lang="cs-CZ" b="1" dirty="0" smtClean="0"/>
              <a:t>Preambule</a:t>
            </a:r>
            <a:r>
              <a:rPr lang="cs-CZ" b="1" dirty="0"/>
              <a:t>:</a:t>
            </a:r>
            <a:endParaRPr lang="cs-CZ" dirty="0"/>
          </a:p>
          <a:p>
            <a:pPr marL="0" indent="0">
              <a:buNone/>
            </a:pPr>
            <a:r>
              <a:rPr lang="cs-CZ" sz="1600" dirty="0" smtClean="0"/>
              <a:t>Členové </a:t>
            </a:r>
            <a:r>
              <a:rPr lang="cs-CZ" sz="1600" dirty="0"/>
              <a:t>ČMMJ, kteří se sešli na jednání dne 16.1.2024 na OMS Plzeň za účelem podpory MR ČMMJ a shodli se na potřebě aktivizace všech členů ČMMJ k této činnosti</a:t>
            </a:r>
            <a:r>
              <a:rPr lang="cs-CZ" sz="1600" dirty="0" smtClean="0"/>
              <a:t>.</a:t>
            </a:r>
          </a:p>
          <a:p>
            <a:pPr marL="0" indent="0">
              <a:buNone/>
            </a:pPr>
            <a:endParaRPr lang="cs-CZ" sz="2100" dirty="0"/>
          </a:p>
          <a:p>
            <a:pPr marL="457200" lvl="0" indent="-457200">
              <a:buClr>
                <a:schemeClr val="accent2">
                  <a:lumMod val="75000"/>
                </a:schemeClr>
              </a:buClr>
              <a:buFont typeface="+mj-lt"/>
              <a:buAutoNum type="arabicPeriod"/>
            </a:pPr>
            <a:r>
              <a:rPr lang="cs-CZ" sz="2100" dirty="0" smtClean="0"/>
              <a:t>Vstoupit </a:t>
            </a:r>
            <a:r>
              <a:rPr lang="cs-CZ" sz="2100" dirty="0"/>
              <a:t>do legislativního procesu před postoupením návrhu novely </a:t>
            </a:r>
            <a:r>
              <a:rPr lang="cs-CZ" sz="2100" dirty="0" err="1"/>
              <a:t>ZoM</a:t>
            </a:r>
            <a:r>
              <a:rPr lang="cs-CZ" sz="2100" dirty="0"/>
              <a:t> do PS PČR. Vznést odborné připomínky k tomuto návrhu. </a:t>
            </a:r>
          </a:p>
          <a:p>
            <a:pPr marL="457200" lvl="0" indent="-457200">
              <a:buClr>
                <a:schemeClr val="accent2">
                  <a:lumMod val="75000"/>
                </a:schemeClr>
              </a:buClr>
              <a:buFont typeface="+mj-lt"/>
              <a:buAutoNum type="arabicPeriod"/>
            </a:pPr>
            <a:r>
              <a:rPr lang="cs-CZ" sz="2100" dirty="0"/>
              <a:t>Osobní oslovení poslanců a senátorů, starostů, zastupitelů a angažovaných osob v regionech. (preferovat před telefonickým nebo písemným kontaktováním), (zpětná vazba od OMS pro MR ČMMJ) </a:t>
            </a:r>
          </a:p>
          <a:p>
            <a:pPr marL="457200" lvl="0" indent="-457200">
              <a:buClr>
                <a:schemeClr val="accent2">
                  <a:lumMod val="75000"/>
                </a:schemeClr>
              </a:buClr>
              <a:buFont typeface="+mj-lt"/>
              <a:buAutoNum type="arabicPeriod"/>
            </a:pPr>
            <a:r>
              <a:rPr lang="cs-CZ" sz="2100" dirty="0"/>
              <a:t>Pozitivní ovlivňování veřejného mínění. (využití regionálních médií)</a:t>
            </a:r>
          </a:p>
          <a:p>
            <a:pPr marL="457200" lvl="0" indent="-457200">
              <a:buClr>
                <a:schemeClr val="accent2">
                  <a:lumMod val="75000"/>
                </a:schemeClr>
              </a:buClr>
              <a:buFont typeface="+mj-lt"/>
              <a:buAutoNum type="arabicPeriod"/>
            </a:pPr>
            <a:r>
              <a:rPr lang="cs-CZ" sz="2100" dirty="0"/>
              <a:t>Petice.</a:t>
            </a:r>
          </a:p>
          <a:p>
            <a:pPr marL="457200" lvl="0" indent="-457200">
              <a:buClr>
                <a:schemeClr val="accent2">
                  <a:lumMod val="75000"/>
                </a:schemeClr>
              </a:buClr>
              <a:buFont typeface="+mj-lt"/>
              <a:buAutoNum type="arabicPeriod"/>
            </a:pPr>
            <a:r>
              <a:rPr lang="cs-CZ" sz="2100" dirty="0"/>
              <a:t>Vstoupit do legislativního procesu při projednávání návrhu novely </a:t>
            </a:r>
            <a:r>
              <a:rPr lang="cs-CZ" sz="2100" dirty="0" err="1"/>
              <a:t>ZoM</a:t>
            </a:r>
            <a:r>
              <a:rPr lang="cs-CZ" sz="2100" dirty="0"/>
              <a:t> v PS PČR. Oslovit poslance, výbory, kluby a jejich předsedy.</a:t>
            </a:r>
          </a:p>
          <a:p>
            <a:pPr marL="457200" lvl="0" indent="-457200">
              <a:buClr>
                <a:schemeClr val="accent2">
                  <a:lumMod val="75000"/>
                </a:schemeClr>
              </a:buClr>
              <a:buFont typeface="+mj-lt"/>
              <a:buAutoNum type="arabicPeriod"/>
            </a:pPr>
            <a:r>
              <a:rPr lang="cs-CZ" sz="2100" dirty="0"/>
              <a:t>Spolupráce mezi OMS ČMMJ, důsledná kontrola výkonného orgánu ČMMJ v rámci tohoto procesu. (osobní oslovení jednotlivých členů ze strany OMS)</a:t>
            </a:r>
          </a:p>
          <a:p>
            <a:pPr marL="342900" indent="-342900">
              <a:buClr>
                <a:schemeClr val="accent2">
                  <a:lumMod val="60000"/>
                  <a:lumOff val="40000"/>
                </a:schemeClr>
              </a:buClr>
              <a:buFont typeface="+mj-lt"/>
              <a:buAutoNum type="arabicPeriod"/>
            </a:pPr>
            <a:endParaRPr lang="cs-CZ" sz="1600" b="1" dirty="0"/>
          </a:p>
        </p:txBody>
      </p:sp>
      <p:sp>
        <p:nvSpPr>
          <p:cNvPr id="5" name="Obdélník 4"/>
          <p:cNvSpPr/>
          <p:nvPr/>
        </p:nvSpPr>
        <p:spPr>
          <a:xfrm>
            <a:off x="283008" y="475032"/>
            <a:ext cx="8676658" cy="1384995"/>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r>
              <a:rPr lang="cs-CZ" sz="4200" b="1" dirty="0" smtClean="0">
                <a:ln/>
                <a:solidFill>
                  <a:schemeClr val="accent4">
                    <a:lumMod val="75000"/>
                  </a:schemeClr>
                </a:solidFill>
              </a:rPr>
              <a:t>:</a:t>
            </a:r>
          </a:p>
          <a:p>
            <a:pPr algn="ct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20</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158394122"/>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21515"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0366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268760"/>
            <a:ext cx="7787208" cy="4896544"/>
          </a:xfrm>
        </p:spPr>
        <p:txBody>
          <a:bodyPr>
            <a:normAutofit fontScale="47500" lnSpcReduction="20000"/>
          </a:bodyPr>
          <a:lstStyle/>
          <a:p>
            <a:pPr>
              <a:buFont typeface="Wingdings" panose="05000000000000000000" pitchFamily="2" charset="2"/>
              <a:buChar char="Ø"/>
            </a:pPr>
            <a:r>
              <a:rPr lang="cs-CZ" sz="5100" b="1" dirty="0"/>
              <a:t>Setkání plzeňských myslivců k novele zákona o myslivosti </a:t>
            </a:r>
            <a:r>
              <a:rPr lang="cs-CZ" sz="5100" b="1" dirty="0" smtClean="0"/>
              <a:t>(</a:t>
            </a:r>
            <a:r>
              <a:rPr lang="cs-CZ" sz="5100" b="1" dirty="0"/>
              <a:t>14. 2. 2024 – Číhaná</a:t>
            </a:r>
            <a:r>
              <a:rPr lang="cs-CZ" sz="5100" b="1" dirty="0" smtClean="0"/>
              <a:t>):</a:t>
            </a:r>
            <a:endParaRPr lang="cs-CZ" sz="5100" dirty="0" smtClean="0"/>
          </a:p>
          <a:p>
            <a:pPr>
              <a:buFont typeface="Wingdings" panose="05000000000000000000" pitchFamily="2" charset="2"/>
              <a:buChar char="Ø"/>
            </a:pPr>
            <a:endParaRPr lang="cs-CZ" sz="1600" b="1" dirty="0" smtClean="0"/>
          </a:p>
          <a:p>
            <a:pPr marL="0" indent="0">
              <a:buNone/>
            </a:pPr>
            <a:r>
              <a:rPr lang="cs-CZ" sz="3800" b="1" dirty="0"/>
              <a:t>Preambule:</a:t>
            </a:r>
            <a:endParaRPr lang="cs-CZ" sz="3800" dirty="0"/>
          </a:p>
          <a:p>
            <a:pPr marL="0" indent="0">
              <a:buNone/>
            </a:pPr>
            <a:r>
              <a:rPr lang="cs-CZ" sz="3400" dirty="0"/>
              <a:t>Členové OMS Plzeň ČMMJ, kteří se sešli na jednání dne 14. 2. 2024 v Číhané za účelem podpory pozitivních změn v novele zákona o myslivosti pro zachování myslivosti jako jednoho z pilířů života na venkově.</a:t>
            </a:r>
          </a:p>
          <a:p>
            <a:pPr marL="0" indent="0">
              <a:buNone/>
            </a:pPr>
            <a:endParaRPr lang="cs-CZ" sz="2100" dirty="0" smtClean="0"/>
          </a:p>
          <a:p>
            <a:pPr marL="342900" lvl="0" indent="-342900">
              <a:buClr>
                <a:schemeClr val="accent2">
                  <a:lumMod val="75000"/>
                </a:schemeClr>
              </a:buClr>
              <a:buSzPct val="98000"/>
              <a:buFont typeface="+mj-lt"/>
              <a:buAutoNum type="arabicPeriod"/>
            </a:pPr>
            <a:r>
              <a:rPr lang="cs-CZ" sz="3300" dirty="0"/>
              <a:t>Setkání myslivců podporuje spolupráci s Agenturou i se zaměřením na veřejnost a novináře. </a:t>
            </a:r>
          </a:p>
          <a:p>
            <a:pPr marL="342900" lvl="0" indent="-342900">
              <a:buClr>
                <a:schemeClr val="accent2">
                  <a:lumMod val="75000"/>
                </a:schemeClr>
              </a:buClr>
              <a:buSzPct val="98000"/>
              <a:buFont typeface="+mj-lt"/>
              <a:buAutoNum type="arabicPeriod"/>
            </a:pPr>
            <a:r>
              <a:rPr lang="cs-CZ" sz="3300" dirty="0"/>
              <a:t>Definovat základní nepřekročitelné podmínky při prosazování zákona. (Téze)</a:t>
            </a:r>
          </a:p>
          <a:p>
            <a:pPr marL="342900" lvl="0" indent="-342900">
              <a:buClr>
                <a:schemeClr val="accent2">
                  <a:lumMod val="75000"/>
                </a:schemeClr>
              </a:buClr>
              <a:buSzPct val="98000"/>
              <a:buFont typeface="+mj-lt"/>
              <a:buAutoNum type="arabicPeriod"/>
            </a:pPr>
            <a:r>
              <a:rPr lang="cs-CZ" sz="3300" dirty="0"/>
              <a:t>Iniciovat jednotlivá jednání s poslanci a senátory v rámci novely </a:t>
            </a:r>
            <a:r>
              <a:rPr lang="cs-CZ" sz="3300" dirty="0" err="1"/>
              <a:t>ZoM</a:t>
            </a:r>
            <a:r>
              <a:rPr lang="cs-CZ" sz="3300" dirty="0"/>
              <a:t> v celé ČR.</a:t>
            </a:r>
          </a:p>
          <a:p>
            <a:pPr marL="342900" lvl="0" indent="-342900">
              <a:buClr>
                <a:schemeClr val="accent2">
                  <a:lumMod val="75000"/>
                </a:schemeClr>
              </a:buClr>
              <a:buSzPct val="98000"/>
              <a:buFont typeface="+mj-lt"/>
              <a:buAutoNum type="arabicPeriod"/>
            </a:pPr>
            <a:r>
              <a:rPr lang="cs-CZ" sz="3300" dirty="0"/>
              <a:t>Žádat po vedení ČMMJ předkládat dopředu stanoviska pro jednání v rámci novely </a:t>
            </a:r>
            <a:r>
              <a:rPr lang="cs-CZ" sz="3300" dirty="0" err="1"/>
              <a:t>ZoM</a:t>
            </a:r>
            <a:r>
              <a:rPr lang="cs-CZ" sz="3300" dirty="0"/>
              <a:t>.</a:t>
            </a:r>
          </a:p>
          <a:p>
            <a:pPr marL="342900" lvl="0" indent="-342900">
              <a:buClr>
                <a:schemeClr val="accent2">
                  <a:lumMod val="75000"/>
                </a:schemeClr>
              </a:buClr>
              <a:buSzPct val="98000"/>
              <a:buFont typeface="+mj-lt"/>
              <a:buAutoNum type="arabicPeriod"/>
            </a:pPr>
            <a:r>
              <a:rPr lang="cs-CZ" sz="3300" dirty="0"/>
              <a:t>Použít prezentaci ze dne 14. 2. 2024 a závěry ze setkání myslivců ze dne 16. 1. 2024 pro jednání MR ČMMJ.</a:t>
            </a:r>
          </a:p>
          <a:p>
            <a:pPr marL="342900" lvl="0" indent="-342900">
              <a:buClr>
                <a:schemeClr val="accent2">
                  <a:lumMod val="75000"/>
                </a:schemeClr>
              </a:buClr>
              <a:buSzPct val="98000"/>
              <a:buFont typeface="+mj-lt"/>
              <a:buAutoNum type="arabicPeriod"/>
            </a:pPr>
            <a:r>
              <a:rPr lang="cs-CZ" sz="3300" dirty="0"/>
              <a:t>Navázat spolupráci s kynologickými kluby a zapojit je do dění ve věci změny mysliveckého zákona. </a:t>
            </a:r>
          </a:p>
          <a:p>
            <a:pPr marL="342900" lvl="0" indent="-342900">
              <a:buClr>
                <a:schemeClr val="accent2">
                  <a:lumMod val="75000"/>
                </a:schemeClr>
              </a:buClr>
              <a:buSzPct val="98000"/>
              <a:buFont typeface="+mj-lt"/>
              <a:buAutoNum type="arabicPeriod"/>
            </a:pPr>
            <a:r>
              <a:rPr lang="cs-CZ" sz="3300" dirty="0"/>
              <a:t>Vyvinout maximální úsilí ze strany všech členů ČMMJ ke zlepšení vztahů mezi vlastníky honebních pozemků a uživateli honitby a veřejnosti vůbec a jít všem dobrým příkladem. </a:t>
            </a:r>
          </a:p>
          <a:p>
            <a:pPr marL="342900" indent="-342900">
              <a:buClr>
                <a:schemeClr val="accent2">
                  <a:lumMod val="60000"/>
                  <a:lumOff val="40000"/>
                </a:schemeClr>
              </a:buClr>
              <a:buFont typeface="+mj-lt"/>
              <a:buAutoNum type="arabicPeriod"/>
            </a:pPr>
            <a:endParaRPr lang="cs-CZ" sz="1600" b="1" dirty="0"/>
          </a:p>
        </p:txBody>
      </p:sp>
      <p:sp>
        <p:nvSpPr>
          <p:cNvPr id="5" name="Obdélník 4"/>
          <p:cNvSpPr/>
          <p:nvPr/>
        </p:nvSpPr>
        <p:spPr>
          <a:xfrm>
            <a:off x="283008" y="475032"/>
            <a:ext cx="8676658" cy="1384995"/>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r>
              <a:rPr lang="cs-CZ" sz="4200" b="1" dirty="0" smtClean="0">
                <a:ln/>
                <a:solidFill>
                  <a:schemeClr val="accent4">
                    <a:lumMod val="75000"/>
                  </a:schemeClr>
                </a:solidFill>
              </a:rPr>
              <a:t>:</a:t>
            </a:r>
          </a:p>
          <a:p>
            <a:pPr algn="ct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6" name="Zástupný symbol pro číslo snímku 5"/>
          <p:cNvSpPr>
            <a:spLocks noGrp="1"/>
          </p:cNvSpPr>
          <p:nvPr>
            <p:ph type="sldNum" sz="quarter" idx="12"/>
          </p:nvPr>
        </p:nvSpPr>
        <p:spPr/>
        <p:txBody>
          <a:bodyPr/>
          <a:lstStyle/>
          <a:p>
            <a:fld id="{DF7DBAFF-F509-495C-934F-97FE8F889727}" type="slidenum">
              <a:rPr lang="cs-CZ" smtClean="0"/>
              <a:t>21</a:t>
            </a:fld>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3256938884"/>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22539" r:id="rId4" imgW="762066" imgH="937341" progId="">
                  <p:embed/>
                </p:oleObj>
              </mc:Choice>
              <mc:Fallback>
                <p:oleObj r:id="rId4" imgW="762066" imgH="93734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6879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smtClean="0">
                <a:ln/>
                <a:solidFill>
                  <a:schemeClr val="accent4">
                    <a:lumMod val="75000"/>
                  </a:schemeClr>
                </a:solidFill>
              </a:rPr>
              <a:t>Myslivecká úprava exotické zvěře</a:t>
            </a:r>
            <a:endParaRPr lang="cs-CZ" sz="4200" b="1" cap="none" spc="0" dirty="0">
              <a:ln/>
              <a:solidFill>
                <a:schemeClr val="accent4">
                  <a:lumMod val="75000"/>
                </a:schemeClr>
              </a:solidFill>
              <a:effectLst/>
            </a:endParaRPr>
          </a:p>
        </p:txBody>
      </p:sp>
      <p:pic>
        <p:nvPicPr>
          <p:cNvPr id="4" name="Picture 2"/>
          <p:cNvPicPr>
            <a:picLocks noGrp="1" noChangeAspect="1" noChangeArrowheads="1"/>
          </p:cNvPicPr>
          <p:nvPr>
            <p:ph idx="1"/>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bwMode="auto">
          <a:xfrm>
            <a:off x="467544" y="1412776"/>
            <a:ext cx="7673368" cy="5012315"/>
          </a:xfrm>
          <a:prstGeom prst="rect">
            <a:avLst/>
          </a:prstGeom>
          <a:noFill/>
          <a:ln w="9525">
            <a:noFill/>
            <a:miter lim="800000"/>
            <a:headEnd/>
            <a:tailEnd/>
          </a:ln>
        </p:spPr>
      </p:pic>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22</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2311" r:id="rId6" imgW="762066" imgH="937341" progId="">
                  <p:embed/>
                </p:oleObj>
              </mc:Choice>
              <mc:Fallback>
                <p:oleObj r:id="rId6" imgW="762066" imgH="937341" progId="">
                  <p:embed/>
                  <p:pic>
                    <p:nvPicPr>
                      <p:cNvPr id="0" name="Objek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677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556792"/>
            <a:ext cx="7787208" cy="4464496"/>
          </a:xfrm>
        </p:spPr>
        <p:txBody>
          <a:bodyPr>
            <a:noAutofit/>
          </a:bodyPr>
          <a:lstStyle/>
          <a:p>
            <a:pPr>
              <a:buClr>
                <a:schemeClr val="accent4">
                  <a:lumMod val="50000"/>
                </a:schemeClr>
              </a:buClr>
              <a:buFont typeface="Wingdings" panose="05000000000000000000" pitchFamily="2" charset="2"/>
              <a:buChar char="Ø"/>
            </a:pPr>
            <a:r>
              <a:rPr lang="cs-CZ" sz="1600" dirty="0" smtClean="0"/>
              <a:t>snaha </a:t>
            </a:r>
            <a:r>
              <a:rPr lang="cs-CZ" sz="1600" dirty="0"/>
              <a:t>o konsolidaci veřejných financí se snižováním administrativní rozbujelosti a nákladovosti výdajů nutných na provoz státu. Zpracovatelé novely zákona o myslivosti jakoby si této snahy provázející i legislativní změny v mnoha oblastech lidské činnosti ani nevšimli. </a:t>
            </a:r>
            <a:endParaRPr lang="cs-CZ" sz="1600" dirty="0" smtClean="0"/>
          </a:p>
          <a:p>
            <a:pPr>
              <a:buClr>
                <a:schemeClr val="accent4">
                  <a:lumMod val="50000"/>
                </a:schemeClr>
              </a:buClr>
              <a:buFont typeface="Wingdings" panose="05000000000000000000" pitchFamily="2" charset="2"/>
              <a:buChar char="Ø"/>
            </a:pPr>
            <a:r>
              <a:rPr lang="cs-CZ" sz="1600" dirty="0" smtClean="0"/>
              <a:t>Místo</a:t>
            </a:r>
            <a:r>
              <a:rPr lang="cs-CZ" sz="1600" dirty="0"/>
              <a:t>, aby i myslivost se zákonem stanovenými povinnostmi pro státní správu hledala zjednodušení a snížení provozních </a:t>
            </a:r>
            <a:r>
              <a:rPr lang="cs-CZ" sz="1600" dirty="0" smtClean="0"/>
              <a:t>nákladů, </a:t>
            </a:r>
            <a:r>
              <a:rPr lang="cs-CZ" sz="1600" dirty="0"/>
              <a:t>počtu úředníků a mandatorních výdajů spojených s její působností, jde naprosto opačným směrem. </a:t>
            </a:r>
            <a:endParaRPr lang="cs-CZ" sz="1600" dirty="0" smtClean="0"/>
          </a:p>
          <a:p>
            <a:pPr>
              <a:buClr>
                <a:schemeClr val="accent4">
                  <a:lumMod val="50000"/>
                </a:schemeClr>
              </a:buClr>
              <a:buFont typeface="Wingdings" panose="05000000000000000000" pitchFamily="2" charset="2"/>
              <a:buChar char="Ø"/>
            </a:pPr>
            <a:r>
              <a:rPr lang="cs-CZ" sz="1600" dirty="0" smtClean="0"/>
              <a:t>Předkládaný </a:t>
            </a:r>
            <a:r>
              <a:rPr lang="cs-CZ" sz="1600" dirty="0"/>
              <a:t>návrh novely zákona o myslivosti zvyšuje agendy pro státní správu a s tím i potřebu </a:t>
            </a:r>
            <a:r>
              <a:rPr lang="cs-CZ" sz="1600" dirty="0" smtClean="0"/>
              <a:t>navýšení </a:t>
            </a:r>
            <a:r>
              <a:rPr lang="cs-CZ" sz="1600" dirty="0"/>
              <a:t>počtu úředníků na orgánech státní správy a přebírá povinnosti a odpovědnosti vlastníků pozemků do svojí </a:t>
            </a:r>
            <a:r>
              <a:rPr lang="cs-CZ" sz="1600" dirty="0" smtClean="0"/>
              <a:t>působnosti. </a:t>
            </a:r>
          </a:p>
          <a:p>
            <a:pPr>
              <a:buClr>
                <a:schemeClr val="accent4">
                  <a:lumMod val="50000"/>
                </a:schemeClr>
              </a:buClr>
              <a:buFont typeface="Wingdings" panose="05000000000000000000" pitchFamily="2" charset="2"/>
              <a:buChar char="Ø"/>
            </a:pPr>
            <a:r>
              <a:rPr lang="cs-CZ" sz="1600" dirty="0" smtClean="0"/>
              <a:t>Místo zjednodušení celého administrativního procesu </a:t>
            </a:r>
            <a:r>
              <a:rPr lang="cs-CZ" sz="1600" dirty="0"/>
              <a:t>usměrňování myslivosti, přináší komplikace, které budou zahlcovat výkon státní správy na celá desetiletí. </a:t>
            </a:r>
            <a:endParaRPr lang="cs-CZ" sz="1600" dirty="0" smtClean="0"/>
          </a:p>
          <a:p>
            <a:pPr>
              <a:buClr>
                <a:schemeClr val="accent4">
                  <a:lumMod val="50000"/>
                </a:schemeClr>
              </a:buClr>
              <a:buFont typeface="Wingdings" panose="05000000000000000000" pitchFamily="2" charset="2"/>
              <a:buChar char="Ø"/>
            </a:pPr>
            <a:r>
              <a:rPr lang="cs-CZ" sz="1600" dirty="0" smtClean="0"/>
              <a:t>Po několika pokusech </a:t>
            </a:r>
            <a:r>
              <a:rPr lang="cs-CZ" sz="1600" dirty="0"/>
              <a:t>v letech 1992 a 2001 o změnu myslivecké legislativy a </a:t>
            </a:r>
            <a:r>
              <a:rPr lang="cs-CZ" sz="1600" dirty="0" smtClean="0"/>
              <a:t>dopadů těchto </a:t>
            </a:r>
            <a:r>
              <a:rPr lang="cs-CZ" sz="1600" dirty="0"/>
              <a:t>změn </a:t>
            </a:r>
            <a:r>
              <a:rPr lang="cs-CZ" sz="1600" dirty="0" smtClean="0"/>
              <a:t>na úpravy </a:t>
            </a:r>
            <a:r>
              <a:rPr lang="cs-CZ" sz="1600" dirty="0"/>
              <a:t>honiteb vždy zablokovaly činnost státní správy na 10 let. Státní správě myslivosti již nezbýval čas na plnění běžných úkolů spojených s hospodařením se zvěří a její každodenní činností se stalo jen řešení sporů o hranice honiteb a identifikace pozemků.</a:t>
            </a:r>
          </a:p>
          <a:p>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Proč byla novela </a:t>
            </a:r>
            <a:r>
              <a:rPr lang="cs-CZ" sz="4200" b="1" dirty="0" err="1">
                <a:ln/>
                <a:solidFill>
                  <a:schemeClr val="accent4">
                    <a:lumMod val="75000"/>
                  </a:schemeClr>
                </a:solidFill>
              </a:rPr>
              <a:t>ZoM</a:t>
            </a:r>
            <a:r>
              <a:rPr lang="cs-CZ" sz="4200" b="1" dirty="0">
                <a:ln/>
                <a:solidFill>
                  <a:schemeClr val="accent4">
                    <a:lumMod val="75000"/>
                  </a:schemeClr>
                </a:solidFill>
              </a:rPr>
              <a:t> předložena</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9" name="Zástupný symbol pro číslo snímku 8"/>
          <p:cNvSpPr>
            <a:spLocks noGrp="1"/>
          </p:cNvSpPr>
          <p:nvPr>
            <p:ph type="sldNum" sz="quarter" idx="12"/>
          </p:nvPr>
        </p:nvSpPr>
        <p:spPr/>
        <p:txBody>
          <a:bodyPr/>
          <a:lstStyle/>
          <a:p>
            <a:fld id="{DF7DBAFF-F509-495C-934F-97FE8F889727}" type="slidenum">
              <a:rPr lang="cs-CZ" smtClean="0"/>
              <a:t>3</a:t>
            </a:fld>
            <a:endParaRPr lang="cs-CZ"/>
          </a:p>
        </p:txBody>
      </p:sp>
      <p:graphicFrame>
        <p:nvGraphicFramePr>
          <p:cNvPr id="10" name="Objekt 9"/>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1050"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5903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556792"/>
            <a:ext cx="7787208" cy="4464496"/>
          </a:xfrm>
        </p:spPr>
        <p:txBody>
          <a:bodyPr>
            <a:noAutofit/>
          </a:bodyPr>
          <a:lstStyle/>
          <a:p>
            <a:pPr>
              <a:buClr>
                <a:schemeClr val="accent4">
                  <a:lumMod val="50000"/>
                </a:schemeClr>
              </a:buClr>
              <a:buFont typeface="Wingdings" panose="05000000000000000000" pitchFamily="2" charset="2"/>
              <a:buChar char="Ø"/>
            </a:pPr>
            <a:r>
              <a:rPr lang="cs-CZ" sz="1600" b="1" dirty="0"/>
              <a:t>Počty úředníků by měly být podle § 57 odst. 8 navýšeny</a:t>
            </a:r>
            <a:r>
              <a:rPr lang="cs-CZ" sz="1600" dirty="0"/>
              <a:t> na úroveň, aby pokrývaly samostatně pouze agendu myslivosti. </a:t>
            </a:r>
          </a:p>
          <a:p>
            <a:pPr lvl="1">
              <a:buClr>
                <a:schemeClr val="accent4">
                  <a:lumMod val="50000"/>
                </a:schemeClr>
              </a:buClr>
              <a:buFont typeface="Wingdings" panose="05000000000000000000" pitchFamily="2" charset="2"/>
              <a:buChar char="§"/>
            </a:pPr>
            <a:r>
              <a:rPr lang="cs-CZ" sz="1400" dirty="0" smtClean="0"/>
              <a:t>Jedná </a:t>
            </a:r>
            <a:r>
              <a:rPr lang="cs-CZ" sz="1400" dirty="0"/>
              <a:t>se o zvýšení počtu cca o 200 osob. </a:t>
            </a:r>
            <a:endParaRPr lang="cs-CZ" sz="1400" dirty="0" smtClean="0"/>
          </a:p>
          <a:p>
            <a:pPr>
              <a:buClr>
                <a:schemeClr val="accent4">
                  <a:lumMod val="50000"/>
                </a:schemeClr>
              </a:buClr>
              <a:buFont typeface="Wingdings" panose="05000000000000000000" pitchFamily="2" charset="2"/>
              <a:buChar char="Ø"/>
            </a:pPr>
            <a:r>
              <a:rPr lang="cs-CZ" sz="1600" b="1" dirty="0" smtClean="0"/>
              <a:t>náklady </a:t>
            </a:r>
            <a:r>
              <a:rPr lang="cs-CZ" sz="1600" b="1" dirty="0"/>
              <a:t>na pokrytí mandatorních výdajů na činnost státní správy myslivosti</a:t>
            </a:r>
            <a:r>
              <a:rPr lang="cs-CZ" sz="1600" dirty="0"/>
              <a:t>, které přináší svým obsahem navrhovaná novela zákona o myslivosti, jsou 200 mil Kč. </a:t>
            </a:r>
            <a:endParaRPr lang="cs-CZ" sz="1600" dirty="0" smtClean="0"/>
          </a:p>
          <a:p>
            <a:pPr>
              <a:buClr>
                <a:schemeClr val="accent4">
                  <a:lumMod val="50000"/>
                </a:schemeClr>
              </a:buClr>
              <a:buFont typeface="Wingdings" panose="05000000000000000000" pitchFamily="2" charset="2"/>
              <a:buChar char="Ø"/>
            </a:pPr>
            <a:r>
              <a:rPr lang="cs-CZ" sz="1600" dirty="0"/>
              <a:t>ani přes náš výslovný požadavek z května 2023 </a:t>
            </a:r>
            <a:r>
              <a:rPr lang="cs-CZ" sz="1600" dirty="0" smtClean="0"/>
              <a:t>se důvodová </a:t>
            </a:r>
            <a:r>
              <a:rPr lang="cs-CZ" sz="1600" dirty="0"/>
              <a:t>zpráva se nevypořádává </a:t>
            </a:r>
            <a:r>
              <a:rPr lang="cs-CZ" sz="1600" dirty="0" smtClean="0"/>
              <a:t>s rozkrytím </a:t>
            </a:r>
            <a:r>
              <a:rPr lang="cs-CZ" sz="1600" dirty="0"/>
              <a:t>všech finančních vstupů do myslivosti, které zatíží státní rozpočet. </a:t>
            </a:r>
            <a:endParaRPr lang="cs-CZ" sz="1600" dirty="0" smtClean="0"/>
          </a:p>
          <a:p>
            <a:pPr>
              <a:buClr>
                <a:schemeClr val="accent4">
                  <a:lumMod val="50000"/>
                </a:schemeClr>
              </a:buClr>
              <a:buFont typeface="Wingdings" panose="05000000000000000000" pitchFamily="2" charset="2"/>
              <a:buChar char="Ø"/>
            </a:pPr>
            <a:r>
              <a:rPr lang="cs-CZ" sz="1600" b="1" dirty="0" smtClean="0"/>
              <a:t>Jedná </a:t>
            </a:r>
            <a:r>
              <a:rPr lang="cs-CZ" sz="1600" b="1" dirty="0"/>
              <a:t>se zejména o zprůhlednění nákladů na:</a:t>
            </a:r>
          </a:p>
          <a:p>
            <a:pPr lvl="1">
              <a:buClr>
                <a:schemeClr val="accent4">
                  <a:lumMod val="50000"/>
                </a:schemeClr>
              </a:buClr>
              <a:buFont typeface="Wingdings" panose="05000000000000000000" pitchFamily="2" charset="2"/>
              <a:buChar char="§"/>
            </a:pPr>
            <a:r>
              <a:rPr lang="cs-CZ" sz="1400" dirty="0" smtClean="0"/>
              <a:t>. </a:t>
            </a:r>
            <a:r>
              <a:rPr lang="cs-CZ" sz="1400" dirty="0"/>
              <a:t>zavedení nového informačního systému myslivosti § 38</a:t>
            </a:r>
          </a:p>
          <a:p>
            <a:pPr lvl="1">
              <a:buClr>
                <a:schemeClr val="accent4">
                  <a:lumMod val="50000"/>
                </a:schemeClr>
              </a:buClr>
              <a:buFont typeface="Wingdings" panose="05000000000000000000" pitchFamily="2" charset="2"/>
              <a:buChar char="§"/>
            </a:pPr>
            <a:r>
              <a:rPr lang="cs-CZ" sz="1400" dirty="0"/>
              <a:t>. zvýšení počtu zaměstnanců na úřadech - § 58 odst. 2 (2 osoby na každou obec)</a:t>
            </a:r>
          </a:p>
          <a:p>
            <a:pPr lvl="1">
              <a:buClr>
                <a:schemeClr val="accent4">
                  <a:lumMod val="50000"/>
                </a:schemeClr>
              </a:buClr>
              <a:buFont typeface="Wingdings" panose="05000000000000000000" pitchFamily="2" charset="2"/>
              <a:buChar char="§"/>
            </a:pPr>
            <a:r>
              <a:rPr lang="cs-CZ" sz="1400" dirty="0"/>
              <a:t>. zavedení jiných kontrolních mechanismů ulovené zvěře § 49</a:t>
            </a:r>
          </a:p>
          <a:p>
            <a:pPr lvl="1">
              <a:buClr>
                <a:schemeClr val="accent4">
                  <a:lumMod val="50000"/>
                </a:schemeClr>
              </a:buClr>
              <a:buFont typeface="Wingdings" panose="05000000000000000000" pitchFamily="2" charset="2"/>
              <a:buChar char="§"/>
            </a:pPr>
            <a:r>
              <a:rPr lang="cs-CZ" sz="1400" dirty="0"/>
              <a:t>. alokace finančních prostředků na podporu za konzultační a poradenské služby spojené</a:t>
            </a:r>
          </a:p>
          <a:p>
            <a:pPr marL="393192" lvl="1" indent="0">
              <a:buClr>
                <a:schemeClr val="accent4">
                  <a:lumMod val="50000"/>
                </a:schemeClr>
              </a:buClr>
              <a:buNone/>
            </a:pPr>
            <a:r>
              <a:rPr lang="cs-CZ" sz="1400" dirty="0"/>
              <a:t> </a:t>
            </a:r>
            <a:r>
              <a:rPr lang="cs-CZ" sz="1400" dirty="0" smtClean="0"/>
              <a:t>       se </a:t>
            </a:r>
            <a:r>
              <a:rPr lang="cs-CZ" sz="1400" dirty="0"/>
              <a:t>zabezpečením hodnocení stavu lesa § 62 odst. 2</a:t>
            </a:r>
          </a:p>
          <a:p>
            <a:pPr lvl="1">
              <a:buClr>
                <a:schemeClr val="accent4">
                  <a:lumMod val="50000"/>
                </a:schemeClr>
              </a:buClr>
              <a:buFont typeface="Wingdings" panose="05000000000000000000" pitchFamily="2" charset="2"/>
              <a:buChar char="§"/>
            </a:pPr>
            <a:r>
              <a:rPr lang="cs-CZ" sz="1400" dirty="0"/>
              <a:t>. změna systému konání mysliveckých zkoušek § 47a až 47c</a:t>
            </a:r>
          </a:p>
          <a:p>
            <a:pPr lvl="1">
              <a:buClr>
                <a:schemeClr val="accent4">
                  <a:lumMod val="50000"/>
                </a:schemeClr>
              </a:buClr>
              <a:buFont typeface="Wingdings" panose="05000000000000000000" pitchFamily="2" charset="2"/>
              <a:buChar char="§"/>
            </a:pPr>
            <a:r>
              <a:rPr lang="cs-CZ" sz="1400" dirty="0"/>
              <a:t>. zpracování plánu lovu + inventarizace lesů § </a:t>
            </a:r>
            <a:r>
              <a:rPr lang="cs-CZ" sz="1400" dirty="0" smtClean="0"/>
              <a:t>36</a:t>
            </a:r>
            <a:endParaRPr lang="cs-CZ" sz="14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Co tedy novela přináší?</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4</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7191"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4955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556792"/>
            <a:ext cx="7992888" cy="4536504"/>
          </a:xfrm>
        </p:spPr>
        <p:txBody>
          <a:bodyPr>
            <a:noAutofit/>
          </a:bodyPr>
          <a:lstStyle/>
          <a:p>
            <a:pPr>
              <a:buClr>
                <a:schemeClr val="accent4">
                  <a:lumMod val="50000"/>
                </a:schemeClr>
              </a:buClr>
              <a:buFont typeface="Wingdings" panose="05000000000000000000" pitchFamily="2" charset="2"/>
              <a:buChar char="Ø"/>
            </a:pPr>
            <a:r>
              <a:rPr lang="cs-CZ" sz="1800" b="1" dirty="0" smtClean="0"/>
              <a:t>Jedná </a:t>
            </a:r>
            <a:r>
              <a:rPr lang="cs-CZ" sz="1800" b="1" dirty="0"/>
              <a:t>se zejména o zprůhlednění nákladů </a:t>
            </a:r>
            <a:r>
              <a:rPr lang="cs-CZ" sz="1800" b="1" dirty="0" smtClean="0"/>
              <a:t>na:</a:t>
            </a:r>
            <a:endParaRPr lang="cs-CZ" sz="1600" dirty="0"/>
          </a:p>
          <a:p>
            <a:pPr marL="0" indent="0">
              <a:buClr>
                <a:schemeClr val="accent4">
                  <a:lumMod val="50000"/>
                </a:schemeClr>
              </a:buClr>
              <a:buNone/>
            </a:pPr>
            <a:r>
              <a:rPr lang="cs-CZ" sz="1600" dirty="0"/>
              <a:t> </a:t>
            </a:r>
            <a:r>
              <a:rPr lang="cs-CZ" sz="1600" dirty="0" smtClean="0"/>
              <a:t>     </a:t>
            </a:r>
            <a:r>
              <a:rPr lang="cs-CZ" sz="1600" i="1" dirty="0" smtClean="0">
                <a:solidFill>
                  <a:srgbClr val="7030A0"/>
                </a:solidFill>
              </a:rPr>
              <a:t>Směrem </a:t>
            </a:r>
            <a:r>
              <a:rPr lang="cs-CZ" sz="1600" i="1" dirty="0">
                <a:solidFill>
                  <a:srgbClr val="7030A0"/>
                </a:solidFill>
              </a:rPr>
              <a:t>k veřejnosti nejsou uvedeny náklady na:</a:t>
            </a:r>
          </a:p>
          <a:p>
            <a:pPr lvl="1">
              <a:buClr>
                <a:schemeClr val="accent4">
                  <a:lumMod val="50000"/>
                </a:schemeClr>
              </a:buClr>
              <a:buFont typeface="Wingdings" panose="05000000000000000000" pitchFamily="2" charset="2"/>
              <a:buChar char="§"/>
            </a:pPr>
            <a:r>
              <a:rPr lang="cs-CZ" sz="1600" dirty="0"/>
              <a:t>. permanentní změnu honiteb § 31 odst. 4; § 18 odst. </a:t>
            </a:r>
            <a:r>
              <a:rPr lang="cs-CZ" sz="1600" dirty="0" smtClean="0"/>
              <a:t>1</a:t>
            </a:r>
          </a:p>
          <a:p>
            <a:pPr lvl="1">
              <a:buClr>
                <a:schemeClr val="accent4">
                  <a:lumMod val="50000"/>
                </a:schemeClr>
              </a:buClr>
              <a:buFont typeface="Wingdings" panose="05000000000000000000" pitchFamily="2" charset="2"/>
              <a:buChar char="§"/>
            </a:pPr>
            <a:r>
              <a:rPr lang="cs-CZ" sz="1600" dirty="0" smtClean="0"/>
              <a:t>. </a:t>
            </a:r>
            <a:r>
              <a:rPr lang="cs-CZ" sz="1600" dirty="0"/>
              <a:t>pořízení administrativní techniky pro naplňování povinností </a:t>
            </a:r>
            <a:r>
              <a:rPr lang="cs-CZ" sz="1600" dirty="0" smtClean="0"/>
              <a:t>o </a:t>
            </a:r>
            <a:r>
              <a:rPr lang="cs-CZ" sz="1600" dirty="0"/>
              <a:t>systému evidence myslivosti (výpočetní technika),</a:t>
            </a:r>
          </a:p>
          <a:p>
            <a:pPr lvl="1">
              <a:buClr>
                <a:schemeClr val="accent4">
                  <a:lumMod val="50000"/>
                </a:schemeClr>
              </a:buClr>
              <a:buFont typeface="Wingdings" panose="05000000000000000000" pitchFamily="2" charset="2"/>
              <a:buChar char="§"/>
            </a:pPr>
            <a:r>
              <a:rPr lang="cs-CZ" sz="1600" dirty="0"/>
              <a:t>. pořízení administrativní techniky spojené s kontrolou ulovené zvěře </a:t>
            </a:r>
            <a:endParaRPr lang="cs-CZ" sz="1600" dirty="0" smtClean="0"/>
          </a:p>
          <a:p>
            <a:pPr marL="667512" lvl="2" indent="0">
              <a:buClr>
                <a:schemeClr val="accent4">
                  <a:lumMod val="50000"/>
                </a:schemeClr>
              </a:buClr>
              <a:buNone/>
            </a:pPr>
            <a:r>
              <a:rPr lang="cs-CZ" sz="1600" dirty="0" smtClean="0"/>
              <a:t>(</a:t>
            </a:r>
            <a:r>
              <a:rPr lang="cs-CZ" sz="1600" dirty="0"/>
              <a:t>vyspělé mobilní telefony, fotografické aparáty, </a:t>
            </a:r>
            <a:r>
              <a:rPr lang="cs-CZ" sz="1600" dirty="0" smtClean="0"/>
              <a:t>…)</a:t>
            </a:r>
          </a:p>
          <a:p>
            <a:pPr marL="0" indent="0">
              <a:buNone/>
            </a:pPr>
            <a:r>
              <a:rPr lang="cs-CZ" sz="1600" dirty="0" smtClean="0"/>
              <a:t>       </a:t>
            </a:r>
            <a:r>
              <a:rPr lang="cs-CZ" sz="1600" i="1" dirty="0" smtClean="0">
                <a:solidFill>
                  <a:srgbClr val="7030A0"/>
                </a:solidFill>
              </a:rPr>
              <a:t>Navrhovaná </a:t>
            </a:r>
            <a:r>
              <a:rPr lang="cs-CZ" sz="1600" i="1" dirty="0">
                <a:solidFill>
                  <a:srgbClr val="7030A0"/>
                </a:solidFill>
              </a:rPr>
              <a:t>novela zákona o myslivosti nepřináší </a:t>
            </a:r>
            <a:r>
              <a:rPr lang="cs-CZ" sz="1600" i="1" dirty="0" smtClean="0">
                <a:solidFill>
                  <a:srgbClr val="7030A0"/>
                </a:solidFill>
              </a:rPr>
              <a:t>jen</a:t>
            </a:r>
          </a:p>
          <a:p>
            <a:pPr marL="0" indent="0">
              <a:buNone/>
            </a:pPr>
            <a:r>
              <a:rPr lang="cs-CZ" sz="1600" dirty="0"/>
              <a:t>	</a:t>
            </a:r>
            <a:r>
              <a:rPr lang="cs-CZ" sz="1600" dirty="0" smtClean="0"/>
              <a:t>zvýšení </a:t>
            </a:r>
            <a:r>
              <a:rPr lang="cs-CZ" sz="1600" dirty="0"/>
              <a:t>mandatorních nákladů státu a </a:t>
            </a:r>
            <a:endParaRPr lang="cs-CZ" sz="1600" dirty="0" smtClean="0"/>
          </a:p>
          <a:p>
            <a:pPr marL="0" indent="0">
              <a:buNone/>
            </a:pPr>
            <a:r>
              <a:rPr lang="cs-CZ" sz="1600" dirty="0"/>
              <a:t>	</a:t>
            </a:r>
            <a:r>
              <a:rPr lang="cs-CZ" sz="1600" dirty="0" smtClean="0"/>
              <a:t>vyšší </a:t>
            </a:r>
            <a:r>
              <a:rPr lang="cs-CZ" sz="1600" dirty="0"/>
              <a:t>finanční zatížení všech ostatních účastníků provozování myslivosti</a:t>
            </a:r>
            <a:r>
              <a:rPr lang="cs-CZ" sz="1600" dirty="0" smtClean="0"/>
              <a:t>,</a:t>
            </a:r>
          </a:p>
          <a:p>
            <a:pPr marL="0" indent="0">
              <a:buNone/>
            </a:pPr>
            <a:r>
              <a:rPr lang="cs-CZ" sz="1600" dirty="0"/>
              <a:t>	</a:t>
            </a:r>
            <a:r>
              <a:rPr lang="cs-CZ" sz="1600" b="1" dirty="0" smtClean="0"/>
              <a:t>ale </a:t>
            </a:r>
            <a:r>
              <a:rPr lang="cs-CZ" sz="1600" b="1" dirty="0"/>
              <a:t>má také dopady na občanskou sounáležitost</a:t>
            </a:r>
            <a:r>
              <a:rPr lang="cs-CZ" sz="1600" dirty="0" smtClean="0"/>
              <a:t>.</a:t>
            </a:r>
          </a:p>
          <a:p>
            <a:pPr marL="0" indent="0">
              <a:buNone/>
            </a:pPr>
            <a:endParaRPr lang="cs-CZ" sz="1100" dirty="0" smtClean="0"/>
          </a:p>
          <a:p>
            <a:pPr marL="0" indent="0">
              <a:buNone/>
            </a:pPr>
            <a:r>
              <a:rPr lang="cs-CZ" sz="1600" b="1" dirty="0" smtClean="0"/>
              <a:t>Vždyť </a:t>
            </a:r>
            <a:r>
              <a:rPr lang="cs-CZ" sz="1600" b="1" dirty="0"/>
              <a:t>myslivecká komunita nečítá jen 80 tisíc provozovatelů myslivosti, ale má vliv na utváření nálad v jejich rodinách a </a:t>
            </a:r>
            <a:r>
              <a:rPr lang="cs-CZ" sz="1600" b="1" dirty="0" smtClean="0"/>
              <a:t>ve </a:t>
            </a:r>
            <a:r>
              <a:rPr lang="cs-CZ" sz="1600" b="1" dirty="0"/>
              <a:t>venkovském prostředí, </a:t>
            </a:r>
            <a:r>
              <a:rPr lang="cs-CZ" sz="1600" b="1" dirty="0" smtClean="0"/>
              <a:t>kde </a:t>
            </a:r>
            <a:r>
              <a:rPr lang="cs-CZ" sz="1600" b="1" dirty="0"/>
              <a:t>je nedílnou součástí života jeho obyvatelstva.</a:t>
            </a:r>
          </a:p>
          <a:p>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Co tedy novela přináší?</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a:xfrm>
            <a:off x="539552" y="6381328"/>
            <a:ext cx="2133600" cy="365125"/>
          </a:xfrm>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5</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6167"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5414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935480"/>
            <a:ext cx="7787208" cy="4157816"/>
          </a:xfrm>
        </p:spPr>
        <p:txBody>
          <a:bodyPr>
            <a:normAutofit/>
          </a:bodyPr>
          <a:lstStyle/>
          <a:p>
            <a:pPr marL="0" indent="0">
              <a:buNone/>
            </a:pPr>
            <a:r>
              <a:rPr lang="cs-CZ" sz="1600" b="1" dirty="0"/>
              <a:t>§ 2: Změna výčtu zvěře.</a:t>
            </a:r>
            <a:r>
              <a:rPr lang="cs-CZ" sz="1600" dirty="0"/>
              <a:t> </a:t>
            </a:r>
            <a:endParaRPr lang="cs-CZ" sz="1600" dirty="0" smtClean="0"/>
          </a:p>
          <a:p>
            <a:pPr>
              <a:buClr>
                <a:schemeClr val="accent4">
                  <a:lumMod val="50000"/>
                </a:schemeClr>
              </a:buClr>
              <a:buFont typeface="Wingdings" panose="05000000000000000000" pitchFamily="2" charset="2"/>
              <a:buChar char="Ø"/>
            </a:pPr>
            <a:r>
              <a:rPr lang="cs-CZ" sz="1600" dirty="0" smtClean="0"/>
              <a:t>Vypuštění </a:t>
            </a:r>
            <a:r>
              <a:rPr lang="cs-CZ" sz="1600" dirty="0"/>
              <a:t>takových druhů živočichů z výčtu zvěře, jako jsou </a:t>
            </a:r>
            <a:r>
              <a:rPr lang="cs-CZ" sz="1600" b="1" dirty="0"/>
              <a:t>bobr evropský, kormorán velký, vlk euroasijský, vydra říční, krkavec velký, volavka popelavá nebo medvěd hnědý</a:t>
            </a:r>
            <a:r>
              <a:rPr lang="cs-CZ" sz="1600" dirty="0"/>
              <a:t>, </a:t>
            </a:r>
            <a:r>
              <a:rPr lang="cs-CZ" sz="1600" dirty="0" smtClean="0"/>
              <a:t>se </a:t>
            </a:r>
            <a:r>
              <a:rPr lang="cs-CZ" sz="1600" dirty="0"/>
              <a:t>značně </a:t>
            </a:r>
            <a:r>
              <a:rPr lang="cs-CZ" sz="1600" dirty="0" smtClean="0"/>
              <a:t>zkomplikují </a:t>
            </a:r>
            <a:r>
              <a:rPr lang="cs-CZ" sz="1600" dirty="0"/>
              <a:t>možnosti </a:t>
            </a:r>
            <a:r>
              <a:rPr lang="cs-CZ" sz="1600" dirty="0" smtClean="0"/>
              <a:t>řešení problémů, </a:t>
            </a:r>
            <a:r>
              <a:rPr lang="cs-CZ" sz="1600" dirty="0"/>
              <a:t>které vznikají v dalších činnostech </a:t>
            </a:r>
            <a:r>
              <a:rPr lang="cs-CZ" sz="1600" dirty="0" smtClean="0"/>
              <a:t>hospodářství, </a:t>
            </a:r>
            <a:r>
              <a:rPr lang="cs-CZ" sz="1600" dirty="0"/>
              <a:t>jako je zemědělství a rybářství se škodami, které tito živočichové způsobují. </a:t>
            </a:r>
            <a:endParaRPr lang="cs-CZ" sz="1600" dirty="0" smtClean="0"/>
          </a:p>
          <a:p>
            <a:pPr>
              <a:buClr>
                <a:schemeClr val="accent4">
                  <a:lumMod val="50000"/>
                </a:schemeClr>
              </a:buClr>
              <a:buFont typeface="Wingdings" panose="05000000000000000000" pitchFamily="2" charset="2"/>
              <a:buChar char="Ø"/>
            </a:pPr>
            <a:r>
              <a:rPr lang="cs-CZ" sz="1600" dirty="0" smtClean="0"/>
              <a:t>Přesunutí </a:t>
            </a:r>
            <a:r>
              <a:rPr lang="cs-CZ" sz="1600" dirty="0"/>
              <a:t>mimo přímou působnost myslivosti, bude možnost regulace jejich početních stavů často obstruována až přímo </a:t>
            </a:r>
            <a:r>
              <a:rPr lang="cs-CZ" sz="1600" dirty="0" smtClean="0"/>
              <a:t>znemožněna. </a:t>
            </a:r>
          </a:p>
          <a:p>
            <a:pPr>
              <a:buClr>
                <a:schemeClr val="accent4">
                  <a:lumMod val="50000"/>
                </a:schemeClr>
              </a:buClr>
              <a:buFont typeface="Wingdings" panose="05000000000000000000" pitchFamily="2" charset="2"/>
              <a:buChar char="Ø"/>
            </a:pPr>
            <a:r>
              <a:rPr lang="cs-CZ" sz="1600" dirty="0" smtClean="0"/>
              <a:t>Nehledě </a:t>
            </a:r>
            <a:r>
              <a:rPr lang="cs-CZ" sz="1600" dirty="0"/>
              <a:t>i na ztrátu základního vztahu mezi zemědělstvím lesnictvím a rybářstvím a těmito živočichy a obráceně, při vytváření vzájemných rovnovážných vztahů. Je to vlastně popření základních principů vzájemnosti. </a:t>
            </a:r>
            <a:endParaRPr lang="cs-CZ" sz="1600" dirty="0" smtClean="0"/>
          </a:p>
          <a:p>
            <a:pPr>
              <a:buClr>
                <a:schemeClr val="accent4">
                  <a:lumMod val="50000"/>
                </a:schemeClr>
              </a:buClr>
              <a:buFont typeface="Wingdings" panose="05000000000000000000" pitchFamily="2" charset="2"/>
              <a:buChar char="Ø"/>
            </a:pPr>
            <a:r>
              <a:rPr lang="cs-CZ" sz="1600" dirty="0" smtClean="0"/>
              <a:t>Nelze </a:t>
            </a:r>
            <a:r>
              <a:rPr lang="cs-CZ" sz="1600" dirty="0"/>
              <a:t>očekávat, že ochrana přírody bez vlastnictví zemědělských, lesních a vodních pozemků bude průběžně pro řadu druhů živočichů vytvářet vhodné životní podmínky v běžně obhospodařovaném přírodním prostředí.</a:t>
            </a:r>
          </a:p>
          <a:p>
            <a:pPr marL="0" indent="0">
              <a:buNone/>
            </a:pPr>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6</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5143"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4892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157816"/>
          </a:xfrm>
        </p:spPr>
        <p:txBody>
          <a:bodyPr>
            <a:normAutofit lnSpcReduction="10000"/>
          </a:bodyPr>
          <a:lstStyle/>
          <a:p>
            <a:pPr>
              <a:buClr>
                <a:schemeClr val="accent4">
                  <a:lumMod val="50000"/>
                </a:schemeClr>
              </a:buClr>
              <a:buFont typeface="Wingdings" panose="05000000000000000000" pitchFamily="2" charset="2"/>
              <a:buChar char="Ø"/>
            </a:pPr>
            <a:r>
              <a:rPr lang="cs-CZ" sz="1600" b="1" dirty="0"/>
              <a:t>§ 2 odst. 2: Požadujeme zařadit zubra evropského (</a:t>
            </a:r>
            <a:r>
              <a:rPr lang="cs-CZ" sz="1600" b="1" dirty="0" err="1"/>
              <a:t>Bison</a:t>
            </a:r>
            <a:r>
              <a:rPr lang="cs-CZ" sz="1600" b="1" dirty="0"/>
              <a:t> </a:t>
            </a:r>
            <a:r>
              <a:rPr lang="cs-CZ" sz="1600" b="1" dirty="0" err="1"/>
              <a:t>bonasus</a:t>
            </a:r>
            <a:r>
              <a:rPr lang="cs-CZ" sz="1600" b="1" dirty="0"/>
              <a:t>)</a:t>
            </a:r>
            <a:br>
              <a:rPr lang="cs-CZ" sz="1600" b="1" dirty="0"/>
            </a:br>
            <a:r>
              <a:rPr lang="cs-CZ" sz="1600" dirty="0"/>
              <a:t>Zubr evropský je dnes chován a loven v ČR a není důvod jej nezačlenit mezi zvěř.</a:t>
            </a:r>
          </a:p>
          <a:p>
            <a:pPr>
              <a:buClr>
                <a:schemeClr val="accent4">
                  <a:lumMod val="50000"/>
                </a:schemeClr>
              </a:buClr>
              <a:buFont typeface="Wingdings" panose="05000000000000000000" pitchFamily="2" charset="2"/>
              <a:buChar char="Ø"/>
            </a:pPr>
            <a:r>
              <a:rPr lang="cs-CZ" sz="1600" b="1" dirty="0"/>
              <a:t>§ 3 odst. 4:</a:t>
            </a:r>
            <a:r>
              <a:rPr lang="cs-CZ" sz="1600" dirty="0"/>
              <a:t> Pokud nebudou vyjmenované druhy součástí zákona o myslivosti, jsou chybně uváděny.</a:t>
            </a:r>
          </a:p>
          <a:p>
            <a:pPr>
              <a:buClr>
                <a:schemeClr val="accent4">
                  <a:lumMod val="50000"/>
                </a:schemeClr>
              </a:buClr>
              <a:buFont typeface="Wingdings" panose="05000000000000000000" pitchFamily="2" charset="2"/>
              <a:buChar char="Ø"/>
            </a:pPr>
            <a:r>
              <a:rPr lang="cs-CZ" sz="1600" b="1" dirty="0"/>
              <a:t>§ 4 odst. 3:</a:t>
            </a:r>
            <a:r>
              <a:rPr lang="cs-CZ" sz="1600" dirty="0"/>
              <a:t> První větu nahradit zněním – Uživatel honitby, vlastník honebních pozemků nebo hospodařící subjekt má </a:t>
            </a:r>
            <a:r>
              <a:rPr lang="cs-CZ" sz="1600" b="1" dirty="0"/>
              <a:t>nárok na poskytnutí náhrady</a:t>
            </a:r>
            <a:r>
              <a:rPr lang="cs-CZ" sz="1600" dirty="0"/>
              <a:t> v případě …</a:t>
            </a:r>
            <a:br>
              <a:rPr lang="cs-CZ" sz="1600" dirty="0"/>
            </a:br>
            <a:r>
              <a:rPr lang="cs-CZ" sz="1600" dirty="0"/>
              <a:t>Pokud je určena povinnost, je nutno nárokovou náhradu.</a:t>
            </a:r>
          </a:p>
          <a:p>
            <a:pPr>
              <a:buClr>
                <a:schemeClr val="accent4">
                  <a:lumMod val="50000"/>
                </a:schemeClr>
              </a:buClr>
              <a:buFont typeface="Wingdings" panose="05000000000000000000" pitchFamily="2" charset="2"/>
              <a:buChar char="Ø"/>
            </a:pPr>
            <a:r>
              <a:rPr lang="cs-CZ" sz="1600" b="1" dirty="0"/>
              <a:t>§ 7 odst. 1:</a:t>
            </a:r>
            <a:r>
              <a:rPr lang="cs-CZ" sz="1600" dirty="0"/>
              <a:t> Čtvrtou větu nahradit zněním – Za chov zvěře v zajetí se nepovažuje krotký chov nebo polodivoký chov prováděný pro účely </a:t>
            </a:r>
            <a:r>
              <a:rPr lang="cs-CZ" sz="1600" dirty="0" err="1"/>
              <a:t>zazvěřování</a:t>
            </a:r>
            <a:r>
              <a:rPr lang="cs-CZ" sz="1600" dirty="0"/>
              <a:t> </a:t>
            </a:r>
            <a:r>
              <a:rPr lang="cs-CZ" sz="1600" b="1" dirty="0"/>
              <a:t>honiteb uživatelem honitby</a:t>
            </a:r>
            <a:r>
              <a:rPr lang="cs-CZ" sz="1600" dirty="0"/>
              <a:t>, péče…</a:t>
            </a:r>
            <a:br>
              <a:rPr lang="cs-CZ" sz="1600" dirty="0"/>
            </a:br>
            <a:r>
              <a:rPr lang="cs-CZ" sz="1600" dirty="0"/>
              <a:t>Ze znění zákona musí být patrné, že pouze uživatelé za splnění daných podmínek mohou </a:t>
            </a:r>
            <a:r>
              <a:rPr lang="cs-CZ" sz="1600" dirty="0" err="1"/>
              <a:t>zazvěřovat</a:t>
            </a:r>
            <a:r>
              <a:rPr lang="cs-CZ" sz="1600" dirty="0"/>
              <a:t> honitby.</a:t>
            </a:r>
          </a:p>
          <a:p>
            <a:pPr>
              <a:buClr>
                <a:schemeClr val="accent4">
                  <a:lumMod val="50000"/>
                </a:schemeClr>
              </a:buClr>
              <a:buFont typeface="Wingdings" panose="05000000000000000000" pitchFamily="2" charset="2"/>
              <a:buChar char="Ø"/>
            </a:pPr>
            <a:r>
              <a:rPr lang="cs-CZ" sz="1600" b="1" dirty="0"/>
              <a:t>§ 9: Rozhodnutí vlastníka o zpřístupnění oborního chovu</a:t>
            </a:r>
            <a:r>
              <a:rPr lang="cs-CZ" sz="1600" dirty="0"/>
              <a:t> – navrhované paragrafové znění zcela popírá posílení práv vlastníků deklarované ve vládním prohlášení. Oborní chov je účelové zařízení mnohdy se speciálním režimem chovu zvěře. Vlastník by měl mít právo rozhodnout, zda oboru zpřístupní veřejnosti nebo ji ponechá uzavřenou. Nutno odstranit poslední větu v odst. 4).</a:t>
            </a:r>
          </a:p>
          <a:p>
            <a:pPr marL="0" indent="0">
              <a:buNone/>
            </a:pPr>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7</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4119"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2848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032448"/>
          </a:xfrm>
        </p:spPr>
        <p:txBody>
          <a:bodyPr>
            <a:normAutofit fontScale="92500" lnSpcReduction="10000"/>
          </a:bodyPr>
          <a:lstStyle/>
          <a:p>
            <a:pPr>
              <a:buClr>
                <a:schemeClr val="accent4">
                  <a:lumMod val="50000"/>
                </a:schemeClr>
              </a:buClr>
              <a:buFont typeface="Wingdings" panose="05000000000000000000" pitchFamily="2" charset="2"/>
              <a:buChar char="Ø"/>
            </a:pPr>
            <a:r>
              <a:rPr lang="cs-CZ" sz="1600" b="1" dirty="0"/>
              <a:t>§ 11 odst. 3: Nově navržené znění</a:t>
            </a:r>
            <a:r>
              <a:rPr lang="cs-CZ" sz="1600" dirty="0"/>
              <a:t> – Uživatelé honiteb jsou povinni provozovat myslivecká zařízení určená pro péči o zvěř. V době nouze jsou povinni provést dostupná a přiměřená opatření k záchraně zvěře …Vzhledem ke specializaci zemědělské výroby (velké výměry monokultur) je výskyt období nouze nejen v zimě, ale i po sklizni plodin. V posledních letech přicházejí v letních obdobích výrazná sucha a mnohde je nutno rovněž instalovat napajedla pro zvěř. Opatření je navrhováno zejména s ohledem na péči o drobnou zvěř.</a:t>
            </a:r>
          </a:p>
          <a:p>
            <a:pPr>
              <a:buClr>
                <a:schemeClr val="accent4">
                  <a:lumMod val="50000"/>
                </a:schemeClr>
              </a:buClr>
              <a:buFont typeface="Wingdings" panose="05000000000000000000" pitchFamily="2" charset="2"/>
              <a:buChar char="Ø"/>
            </a:pPr>
            <a:r>
              <a:rPr lang="cs-CZ" sz="1600" b="1" dirty="0"/>
              <a:t>§ 17 odst. 3: Stát může prohlásit pozemek za nehonební bez souhlasu vlastníka</a:t>
            </a:r>
            <a:br>
              <a:rPr lang="cs-CZ" sz="1600" b="1" dirty="0"/>
            </a:br>
            <a:r>
              <a:rPr lang="cs-CZ" sz="1600" dirty="0"/>
              <a:t>Požadujeme ponechat ve větě první souhlas vlastníka při prohlášení pozemku za nehonební.</a:t>
            </a:r>
          </a:p>
          <a:p>
            <a:pPr>
              <a:buClr>
                <a:schemeClr val="accent4">
                  <a:lumMod val="50000"/>
                </a:schemeClr>
              </a:buClr>
              <a:buFont typeface="Wingdings" panose="05000000000000000000" pitchFamily="2" charset="2"/>
              <a:buChar char="Ø"/>
            </a:pPr>
            <a:r>
              <a:rPr lang="cs-CZ" sz="1600" b="1" dirty="0"/>
              <a:t>§ 17 odst. 7: Snížení minimální výměry pozemků nutných pro uznání honitby z 500 ha na 250 ha.</a:t>
            </a:r>
            <a:br>
              <a:rPr lang="cs-CZ" sz="1600" b="1" dirty="0"/>
            </a:br>
            <a:r>
              <a:rPr lang="cs-CZ" sz="1600" dirty="0"/>
              <a:t>Považováno za největší negativní zásah do zásad chovu zvěře. Dá se předpokládat významný zásah do výkonu spolkové činnosti ve vesnických regionech. Na základě informace z </a:t>
            </a:r>
            <a:r>
              <a:rPr lang="cs-CZ" sz="1600" dirty="0" err="1"/>
              <a:t>MZe</a:t>
            </a:r>
            <a:r>
              <a:rPr lang="cs-CZ" sz="1600" dirty="0"/>
              <a:t>, se snížení výměry honitby může dotknout 1.616 honiteb (z celkem 5.782, tj. 28 % všech honiteb). </a:t>
            </a:r>
            <a:r>
              <a:rPr lang="cs-CZ" sz="1600" b="1" dirty="0"/>
              <a:t>Navrhujeme 1000 ha pro honitby se zvěří spárkatou a 500 ha pro honitby se zvěří drobnou.</a:t>
            </a:r>
            <a:r>
              <a:rPr lang="cs-CZ" sz="1600" dirty="0"/>
              <a:t> (Slovensko 2.000 a 1.000 ha, Polsko 3.500 ha, Maďarsko 3.000 ha.)</a:t>
            </a:r>
          </a:p>
          <a:p>
            <a:pPr marL="0" indent="0">
              <a:buNone/>
            </a:pPr>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8</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2072"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8944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7787208" cy="4032448"/>
          </a:xfrm>
        </p:spPr>
        <p:txBody>
          <a:bodyPr>
            <a:normAutofit lnSpcReduction="10000"/>
          </a:bodyPr>
          <a:lstStyle/>
          <a:p>
            <a:pPr>
              <a:buClr>
                <a:schemeClr val="accent4">
                  <a:lumMod val="50000"/>
                </a:schemeClr>
              </a:buClr>
              <a:buFont typeface="Wingdings" panose="05000000000000000000" pitchFamily="2" charset="2"/>
              <a:buChar char="Ø"/>
            </a:pPr>
            <a:r>
              <a:rPr lang="cs-CZ" sz="1600" b="1" dirty="0"/>
              <a:t>§ 18 odst. 2:</a:t>
            </a:r>
            <a:r>
              <a:rPr lang="cs-CZ" sz="1600" dirty="0"/>
              <a:t> Doplnit větou – Je-li tato uznaná honitba pronajata, účinky rozhodnutí o uznání nové honitby dle odst. 1 nastávají dnem následujícím po dni konce platnosti stávající nájemní smlouvy.  V případě ukončení stávajících smluvních vztahů v době platné smlouvy se dá očekávat řada soudních sporů mezi uživateli a držiteli honiteb ve věci dodržení stávající smlouvy k ochraně svých práv a investic.</a:t>
            </a:r>
          </a:p>
          <a:p>
            <a:pPr>
              <a:buClr>
                <a:schemeClr val="accent4">
                  <a:lumMod val="50000"/>
                </a:schemeClr>
              </a:buClr>
              <a:buFont typeface="Wingdings" panose="05000000000000000000" pitchFamily="2" charset="2"/>
              <a:buChar char="Ø"/>
            </a:pPr>
            <a:r>
              <a:rPr lang="cs-CZ" sz="1600" b="1" dirty="0"/>
              <a:t>§ 22 odst. 1:</a:t>
            </a:r>
            <a:r>
              <a:rPr lang="cs-CZ" sz="1600" dirty="0"/>
              <a:t> První větu odstavce nahradit větou – Valnou hromadu svolává honební starosta jednou ročně, nestanoví-li stanovy honebního společenstva jinak. </a:t>
            </a:r>
            <a:br>
              <a:rPr lang="cs-CZ" sz="1600" dirty="0"/>
            </a:br>
            <a:r>
              <a:rPr lang="cs-CZ" sz="1600" dirty="0"/>
              <a:t>Každoroční svolávání valné hromady bude mnohde znamenat značné finanční zatížení honebního společenstva. V případě nutného schválení roční uzávěrky lze tento akt přenést na honební výbor. Honební společenstva vedou elementární účetnictví, kdy jediným příjmem je příjem z nájmu honitby.</a:t>
            </a:r>
          </a:p>
          <a:p>
            <a:pPr>
              <a:buClr>
                <a:schemeClr val="accent4">
                  <a:lumMod val="50000"/>
                </a:schemeClr>
              </a:buClr>
              <a:buFont typeface="Wingdings" panose="05000000000000000000" pitchFamily="2" charset="2"/>
              <a:buChar char="Ø"/>
            </a:pPr>
            <a:r>
              <a:rPr lang="cs-CZ" sz="1600" b="1" dirty="0"/>
              <a:t>§22 odst. 3:</a:t>
            </a:r>
            <a:r>
              <a:rPr lang="cs-CZ" sz="1600" dirty="0"/>
              <a:t> Navrhujeme zvážit, zda slovo hektar nahradit metrem čtverečním. </a:t>
            </a:r>
            <a:br>
              <a:rPr lang="cs-CZ" sz="1600" dirty="0"/>
            </a:br>
            <a:r>
              <a:rPr lang="cs-CZ" sz="1600" dirty="0"/>
              <a:t>Současné znění platného zákona vzniklo na základě žádosti drobných vlastníků pro posílení jejich práv na valných hromadách honebních společenstev. Současně navrhovaná změna ustupuje od této ochrany, což je v rozporu s vládním prohlášením.</a:t>
            </a:r>
          </a:p>
          <a:p>
            <a:pPr marL="0" indent="0">
              <a:buNone/>
            </a:pPr>
            <a:endParaRPr lang="cs-CZ" sz="1600" dirty="0"/>
          </a:p>
        </p:txBody>
      </p:sp>
      <p:sp>
        <p:nvSpPr>
          <p:cNvPr id="5" name="Obdélník 4"/>
          <p:cNvSpPr/>
          <p:nvPr/>
        </p:nvSpPr>
        <p:spPr>
          <a:xfrm>
            <a:off x="283008" y="475032"/>
            <a:ext cx="8676658" cy="738664"/>
          </a:xfrm>
          <a:prstGeom prst="rect">
            <a:avLst/>
          </a:prstGeom>
          <a:noFill/>
        </p:spPr>
        <p:txBody>
          <a:bodyPr wrap="square" lIns="91440" tIns="45720" rIns="91440" bIns="45720">
            <a:spAutoFit/>
            <a:scene3d>
              <a:camera prst="perspectiveRigh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4200" b="1" dirty="0">
                <a:ln/>
                <a:solidFill>
                  <a:schemeClr val="accent4">
                    <a:lumMod val="75000"/>
                  </a:schemeClr>
                </a:solidFill>
              </a:rPr>
              <a:t>Připomínky k navrhované novele:</a:t>
            </a:r>
            <a:endParaRPr lang="cs-CZ" sz="4200" b="1" cap="none" spc="0" dirty="0">
              <a:ln/>
              <a:solidFill>
                <a:schemeClr val="accent4">
                  <a:lumMod val="75000"/>
                </a:schemeClr>
              </a:solidFill>
              <a:effectLst/>
            </a:endParaRPr>
          </a:p>
        </p:txBody>
      </p:sp>
      <p:sp>
        <p:nvSpPr>
          <p:cNvPr id="2" name="Zástupný symbol pro datum 1"/>
          <p:cNvSpPr>
            <a:spLocks noGrp="1"/>
          </p:cNvSpPr>
          <p:nvPr>
            <p:ph type="dt" sz="half" idx="10"/>
          </p:nvPr>
        </p:nvSpPr>
        <p:spPr/>
        <p:txBody>
          <a:bodyPr/>
          <a:lstStyle/>
          <a:p>
            <a:r>
              <a:rPr lang="cs-CZ" dirty="0" smtClean="0"/>
              <a:t>22.2.2024 - Seč u Blovic</a:t>
            </a:r>
            <a:endParaRPr lang="cs-CZ" dirty="0"/>
          </a:p>
        </p:txBody>
      </p:sp>
      <p:sp>
        <p:nvSpPr>
          <p:cNvPr id="7" name="Zástupný symbol pro číslo snímku 6"/>
          <p:cNvSpPr>
            <a:spLocks noGrp="1"/>
          </p:cNvSpPr>
          <p:nvPr>
            <p:ph type="sldNum" sz="quarter" idx="12"/>
          </p:nvPr>
        </p:nvSpPr>
        <p:spPr/>
        <p:txBody>
          <a:bodyPr/>
          <a:lstStyle/>
          <a:p>
            <a:fld id="{DF7DBAFF-F509-495C-934F-97FE8F889727}" type="slidenum">
              <a:rPr lang="cs-CZ" smtClean="0"/>
              <a:t>9</a:t>
            </a:fld>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912798697"/>
              </p:ext>
            </p:extLst>
          </p:nvPr>
        </p:nvGraphicFramePr>
        <p:xfrm>
          <a:off x="8220075" y="5516563"/>
          <a:ext cx="762000" cy="936625"/>
        </p:xfrm>
        <a:graphic>
          <a:graphicData uri="http://schemas.openxmlformats.org/presentationml/2006/ole">
            <mc:AlternateContent xmlns:mc="http://schemas.openxmlformats.org/markup-compatibility/2006">
              <mc:Choice xmlns:v="urn:schemas-microsoft-com:vml" Requires="v">
                <p:oleObj spid="_x0000_s8216" r:id="rId4" imgW="762066" imgH="937341" progId="">
                  <p:embed/>
                </p:oleObj>
              </mc:Choice>
              <mc:Fallback>
                <p:oleObj r:id="rId4" imgW="762066" imgH="937341" progId="">
                  <p:embed/>
                  <p:pic>
                    <p:nvPicPr>
                      <p:cNvPr id="0" name="Obj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075" y="5516563"/>
                        <a:ext cx="762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3083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549</TotalTime>
  <Words>1707</Words>
  <Application>Microsoft Office PowerPoint</Application>
  <PresentationFormat>Předvádění na obrazovce (4:3)</PresentationFormat>
  <Paragraphs>185</Paragraphs>
  <Slides>22</Slides>
  <Notes>2</Notes>
  <HiddenSlides>0</HiddenSlides>
  <MMClips>0</MMClips>
  <ScaleCrop>false</ScaleCrop>
  <HeadingPairs>
    <vt:vector size="6" baseType="variant">
      <vt:variant>
        <vt:lpstr>Motiv</vt:lpstr>
      </vt:variant>
      <vt:variant>
        <vt:i4>1</vt:i4>
      </vt:variant>
      <vt:variant>
        <vt:lpstr>Vložené servery OLE</vt:lpstr>
      </vt:variant>
      <vt:variant>
        <vt:i4>0</vt:i4>
      </vt:variant>
      <vt:variant>
        <vt:lpstr>Nadpisy snímků</vt:lpstr>
      </vt:variant>
      <vt:variant>
        <vt:i4>22</vt:i4>
      </vt:variant>
    </vt:vector>
  </HeadingPairs>
  <TitlesOfParts>
    <vt:vector size="23" baseType="lpstr">
      <vt:lpstr>Tok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 Brandl</dc:creator>
  <cp:lastModifiedBy>Petr Brandl</cp:lastModifiedBy>
  <cp:revision>30</cp:revision>
  <dcterms:created xsi:type="dcterms:W3CDTF">2015-04-10T23:48:05Z</dcterms:created>
  <dcterms:modified xsi:type="dcterms:W3CDTF">2024-02-26T23:00:36Z</dcterms:modified>
</cp:coreProperties>
</file>